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49"/>
  </p:notesMasterIdLst>
  <p:handoutMasterIdLst>
    <p:handoutMasterId r:id="rId50"/>
  </p:handoutMasterIdLst>
  <p:sldIdLst>
    <p:sldId id="280" r:id="rId6"/>
    <p:sldId id="914" r:id="rId7"/>
    <p:sldId id="950" r:id="rId8"/>
    <p:sldId id="977" r:id="rId9"/>
    <p:sldId id="917" r:id="rId10"/>
    <p:sldId id="951" r:id="rId11"/>
    <p:sldId id="952" r:id="rId12"/>
    <p:sldId id="953" r:id="rId13"/>
    <p:sldId id="970" r:id="rId14"/>
    <p:sldId id="954" r:id="rId15"/>
    <p:sldId id="955" r:id="rId16"/>
    <p:sldId id="956" r:id="rId17"/>
    <p:sldId id="957" r:id="rId18"/>
    <p:sldId id="978" r:id="rId19"/>
    <p:sldId id="981" r:id="rId20"/>
    <p:sldId id="986" r:id="rId21"/>
    <p:sldId id="958" r:id="rId22"/>
    <p:sldId id="982" r:id="rId23"/>
    <p:sldId id="987" r:id="rId24"/>
    <p:sldId id="959" r:id="rId25"/>
    <p:sldId id="979" r:id="rId26"/>
    <p:sldId id="983" r:id="rId27"/>
    <p:sldId id="960" r:id="rId28"/>
    <p:sldId id="961" r:id="rId29"/>
    <p:sldId id="962" r:id="rId30"/>
    <p:sldId id="984" r:id="rId31"/>
    <p:sldId id="963" r:id="rId32"/>
    <p:sldId id="971" r:id="rId33"/>
    <p:sldId id="964" r:id="rId34"/>
    <p:sldId id="965" r:id="rId35"/>
    <p:sldId id="966" r:id="rId36"/>
    <p:sldId id="967" r:id="rId37"/>
    <p:sldId id="968" r:id="rId38"/>
    <p:sldId id="969" r:id="rId39"/>
    <p:sldId id="988" r:id="rId40"/>
    <p:sldId id="989" r:id="rId41"/>
    <p:sldId id="972" r:id="rId42"/>
    <p:sldId id="990" r:id="rId43"/>
    <p:sldId id="973" r:id="rId44"/>
    <p:sldId id="974" r:id="rId45"/>
    <p:sldId id="975" r:id="rId46"/>
    <p:sldId id="976" r:id="rId47"/>
    <p:sldId id="288" r:id="rId48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EE"/>
    <a:srgbClr val="00B050"/>
    <a:srgbClr val="00CC00"/>
    <a:srgbClr val="FF0000"/>
    <a:srgbClr val="282D2C"/>
    <a:srgbClr val="3561FF"/>
    <a:srgbClr val="363C3B"/>
    <a:srgbClr val="C78FFC"/>
    <a:srgbClr val="871094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7" autoAdjust="0"/>
    <p:restoredTop sz="95165" autoAdjust="0"/>
  </p:normalViewPr>
  <p:slideViewPr>
    <p:cSldViewPr snapToGrid="0" showGuides="1">
      <p:cViewPr varScale="1">
        <p:scale>
          <a:sx n="85" d="100"/>
          <a:sy n="85" d="100"/>
        </p:scale>
        <p:origin x="7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1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你是一名前端开发工程师，目前页面中的数据是写死的，那这部分写死的员工列表</a:t>
            </a:r>
            <a:r>
              <a:rPr lang="en-US" altLang="zh-CN"/>
              <a:t>empList</a:t>
            </a:r>
            <a:r>
              <a:rPr lang="zh-CN" altLang="en-US"/>
              <a:t>的数据，其实是来自于服务端的，现需要从服务端来获取这部分数据。具体的要求如下：</a:t>
            </a:r>
          </a:p>
          <a:p>
            <a:r>
              <a:rPr lang="en-US" altLang="zh-CN"/>
              <a:t>1. </a:t>
            </a:r>
            <a:r>
              <a:rPr lang="zh-CN" altLang="en-US"/>
              <a:t>根据输入的条件进行查询，从服务器端</a:t>
            </a:r>
            <a:r>
              <a:rPr lang="en-US" altLang="zh-CN"/>
              <a:t>(https://web-server.itheima.net/emps/list?name=xxx&amp;gender=xxx&amp;job=xxx)</a:t>
            </a:r>
            <a:r>
              <a:rPr lang="zh-CN" altLang="en-US"/>
              <a:t>来获取这些数据，查询时可以传入</a:t>
            </a:r>
            <a:r>
              <a:rPr lang="en-US" altLang="zh-CN"/>
              <a:t>name</a:t>
            </a:r>
            <a:r>
              <a:rPr lang="zh-CN" altLang="en-US"/>
              <a:t>，</a:t>
            </a:r>
            <a:r>
              <a:rPr lang="en-US" altLang="zh-CN"/>
              <a:t>gender</a:t>
            </a:r>
            <a:r>
              <a:rPr lang="zh-CN" altLang="en-US"/>
              <a:t>，</a:t>
            </a:r>
            <a:r>
              <a:rPr lang="en-US" altLang="zh-CN"/>
              <a:t>job</a:t>
            </a:r>
            <a:r>
              <a:rPr lang="zh-CN" altLang="en-US"/>
              <a:t>等查询条件</a:t>
            </a:r>
          </a:p>
          <a:p>
            <a:r>
              <a:rPr lang="en-US" altLang="zh-CN"/>
              <a:t>2. </a:t>
            </a:r>
            <a:r>
              <a:rPr lang="zh-CN" altLang="en-US"/>
              <a:t>点击查询按钮时，根据输入的条件进行查询。</a:t>
            </a:r>
          </a:p>
          <a:p>
            <a:r>
              <a:rPr lang="en-US" altLang="zh-CN"/>
              <a:t>3. </a:t>
            </a:r>
            <a:r>
              <a:rPr lang="zh-CN" altLang="en-US"/>
              <a:t>页面加载的完毕之后，自动加载数据，渲染展示。</a:t>
            </a:r>
          </a:p>
          <a:p>
            <a:r>
              <a:rPr lang="en-US" altLang="zh-CN"/>
              <a:t>4. </a:t>
            </a:r>
            <a:r>
              <a:rPr lang="zh-CN" altLang="en-US"/>
              <a:t>不要修改原有页面的结构和内容，目前页面内容如下：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962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你是一名前端开发工程师，目前页面中的数据是写死的，那这部分写死的员工列表</a:t>
            </a:r>
            <a:r>
              <a:rPr lang="en-US" altLang="zh-CN"/>
              <a:t>empList</a:t>
            </a:r>
            <a:r>
              <a:rPr lang="zh-CN" altLang="en-US"/>
              <a:t>的数据，其实是来自于服务端的，现需要从服务端来获取这部分数据。具体的要求如下：</a:t>
            </a:r>
          </a:p>
          <a:p>
            <a:r>
              <a:rPr lang="en-US" altLang="zh-CN"/>
              <a:t>1. </a:t>
            </a:r>
            <a:r>
              <a:rPr lang="zh-CN" altLang="en-US"/>
              <a:t>根据输入的条件进行查询，从服务器端</a:t>
            </a:r>
            <a:r>
              <a:rPr lang="en-US" altLang="zh-CN"/>
              <a:t>(https://web-server.itheima.net/emps/list?name=xxx&amp;gender=xxx&amp;job=xxx)</a:t>
            </a:r>
            <a:r>
              <a:rPr lang="zh-CN" altLang="en-US"/>
              <a:t>来获取这些数据，查询时可以传入</a:t>
            </a:r>
            <a:r>
              <a:rPr lang="en-US" altLang="zh-CN"/>
              <a:t>name</a:t>
            </a:r>
            <a:r>
              <a:rPr lang="zh-CN" altLang="en-US"/>
              <a:t>，</a:t>
            </a:r>
            <a:r>
              <a:rPr lang="en-US" altLang="zh-CN"/>
              <a:t>gender</a:t>
            </a:r>
            <a:r>
              <a:rPr lang="zh-CN" altLang="en-US"/>
              <a:t>，</a:t>
            </a:r>
            <a:r>
              <a:rPr lang="en-US" altLang="zh-CN"/>
              <a:t>job</a:t>
            </a:r>
            <a:r>
              <a:rPr lang="zh-CN" altLang="en-US"/>
              <a:t>等查询条件</a:t>
            </a:r>
          </a:p>
          <a:p>
            <a:r>
              <a:rPr lang="en-US" altLang="zh-CN"/>
              <a:t>2. </a:t>
            </a:r>
            <a:r>
              <a:rPr lang="zh-CN" altLang="en-US"/>
              <a:t>点击查询按钮时，根据输入的条件进行查询。</a:t>
            </a:r>
          </a:p>
          <a:p>
            <a:r>
              <a:rPr lang="en-US" altLang="zh-CN"/>
              <a:t>3. </a:t>
            </a:r>
            <a:r>
              <a:rPr lang="zh-CN" altLang="en-US"/>
              <a:t>页面加载的完毕之后，自动加载数据，渲染展示。</a:t>
            </a:r>
          </a:p>
          <a:p>
            <a:r>
              <a:rPr lang="en-US" altLang="zh-CN"/>
              <a:t>4. </a:t>
            </a:r>
            <a:r>
              <a:rPr lang="zh-CN" altLang="en-US"/>
              <a:t>不要修改原有页面的结构和内容，目前页面内容如下：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0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 userDrawn="1"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6">
            <a:extLst>
              <a:ext uri="{FF2B5EF4-FFF2-40B4-BE49-F238E27FC236}">
                <a16:creationId xmlns:a16="http://schemas.microsoft.com/office/drawing/2014/main" id="{4CDC7559-85E2-2FE2-201F-FE73D47864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0600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n.vuejs.org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n.vuejs.org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xios-http.cn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n.vuejs.org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114D5-9D49-7225-E5E2-41EB2357C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前端开发（</a:t>
            </a:r>
            <a:r>
              <a:rPr lang="en-US" altLang="zh-CN"/>
              <a:t>AI</a:t>
            </a:r>
            <a:r>
              <a:rPr lang="zh-CN" altLang="en-US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492ACB-F3BB-D035-2BE6-BCA9B9254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Vue3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3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9BD66A-42E0-627C-6234-11FA42993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Vue </a:t>
            </a:r>
            <a:r>
              <a:rPr lang="zh-CN" altLang="en-US"/>
              <a:t>常用指令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08D6A4-BEE4-FE84-248A-CEA59D540F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655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常用指令</a:t>
            </a: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AECB7A56-DE79-F577-4F8D-6DC275FB1D56}"/>
              </a:ext>
            </a:extLst>
          </p:cNvPr>
          <p:cNvSpPr txBox="1">
            <a:spLocks/>
          </p:cNvSpPr>
          <p:nvPr/>
        </p:nvSpPr>
        <p:spPr>
          <a:xfrm>
            <a:off x="600544" y="1040598"/>
            <a:ext cx="10698800" cy="8853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指令：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 sz="1600">
                <a:latin typeface="Fira Code" panose="020B0809050000020004" pitchFamily="49" charset="0"/>
              </a:rPr>
              <a:t>标签上带有 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v-</a:t>
            </a:r>
            <a:r>
              <a:rPr lang="zh-CN" altLang="en-US" sz="1600">
                <a:latin typeface="Fira Code" panose="020B0809050000020004" pitchFamily="49" charset="0"/>
              </a:rPr>
              <a:t>前缀的特殊属性，不同的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指令</a:t>
            </a:r>
            <a:r>
              <a:rPr lang="zh-CN" altLang="en-US" sz="1600">
                <a:latin typeface="Fira Code" panose="020B0809050000020004" pitchFamily="49" charset="0"/>
              </a:rPr>
              <a:t>具有不同的含义，可以实现不同的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功能</a:t>
            </a:r>
            <a:r>
              <a:rPr lang="zh-CN" altLang="en-US" sz="1600">
                <a:latin typeface="Fira Code" panose="020B0809050000020004" pitchFamily="49" charset="0"/>
              </a:rPr>
              <a:t>。</a:t>
            </a:r>
            <a:endParaRPr lang="en-US" altLang="zh-CN" sz="1600">
              <a:latin typeface="Fira Code" panose="020B0809050000020004" pitchFamily="49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常用指令：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0DEADFE-0A9D-97EF-00DE-CE2A92C1C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202863"/>
              </p:ext>
            </p:extLst>
          </p:nvPr>
        </p:nvGraphicFramePr>
        <p:xfrm>
          <a:off x="1006239" y="2254026"/>
          <a:ext cx="9887410" cy="32506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1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5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6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指令</a:t>
                      </a:r>
                      <a:endParaRPr lang="zh-CN" altLang="en-US" sz="1600" dirty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v-for</a:t>
                      </a:r>
                      <a:endParaRPr lang="zh-CN" altLang="en-US" sz="120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列表渲染，遍历容器的元素或者对象的属性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v-bind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标签绑定属性值，如设置 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href , css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样式等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4763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v-if/v-else-if/v-else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条件性的渲染某元素，判定为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时渲染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,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否则不渲染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715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v-show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根据条件展示某元素，区别在于切换的是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display</a:t>
                      </a: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属性的值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v-model</a:t>
                      </a:r>
                      <a:endParaRPr lang="zh-CN" altLang="en-US" sz="1200" dirty="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在表单元素上创建双向数据绑定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solidFill>
                            <a:srgbClr val="42B883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v-on</a:t>
                      </a:r>
                      <a:endParaRPr lang="zh-CN" altLang="en-US" sz="1200">
                        <a:solidFill>
                          <a:srgbClr val="42B883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HTML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标签绑定事件</a:t>
                      </a: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!!组合 9">
            <a:extLst>
              <a:ext uri="{FF2B5EF4-FFF2-40B4-BE49-F238E27FC236}">
                <a16:creationId xmlns:a16="http://schemas.microsoft.com/office/drawing/2014/main" id="{B960AF62-F297-A9CE-3DC2-F79D6CF3C6AE}"/>
              </a:ext>
            </a:extLst>
          </p:cNvPr>
          <p:cNvGrpSpPr/>
          <p:nvPr/>
        </p:nvGrpSpPr>
        <p:grpSpPr>
          <a:xfrm>
            <a:off x="8246631" y="1483255"/>
            <a:ext cx="3566759" cy="717431"/>
            <a:chOff x="2297723" y="3660321"/>
            <a:chExt cx="3566759" cy="71743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08BD93D4-0358-EB8C-F51F-8FC00EA08994}"/>
                </a:ext>
              </a:extLst>
            </p:cNvPr>
            <p:cNvSpPr/>
            <p:nvPr/>
          </p:nvSpPr>
          <p:spPr>
            <a:xfrm>
              <a:off x="2297724" y="3660321"/>
              <a:ext cx="3566758" cy="717431"/>
            </a:xfrm>
            <a:prstGeom prst="roundRect">
              <a:avLst>
                <a:gd name="adj" fmla="val 10149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&lt;p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v-xxx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="</a:t>
              </a:r>
              <a:r>
                <a:rPr lang="en-US" altLang="zh-CN" sz="1200">
                  <a:solidFill>
                    <a:srgbClr val="0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...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>
                  <a:solidFill>
                    <a:srgbClr val="0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...</a:t>
              </a:r>
              <a:r>
                <a:rPr lang="zh-CN" altLang="en-US" sz="1200">
                  <a:solidFill>
                    <a:srgbClr val="000000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&lt;/p&gt;</a:t>
              </a:r>
              <a:endPara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7FF40621-0D3A-79B3-6781-03601D9D5938}"/>
                </a:ext>
              </a:extLst>
            </p:cNvPr>
            <p:cNvSpPr/>
            <p:nvPr/>
          </p:nvSpPr>
          <p:spPr>
            <a:xfrm>
              <a:off x="2297723" y="3660322"/>
              <a:ext cx="3566758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67C514D-8042-C55C-6665-6D14800BC140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EB2767B-DFBB-A828-C8A7-73E42CD1984F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1F62218-7133-C244-703E-40B5BF07CF98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92056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72E51-E2F7-1629-A6E2-E9739A37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员工列表数据渲染展示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D1B4A-819C-57A5-6D9C-278671D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9" y="1087097"/>
            <a:ext cx="8976957" cy="1682117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62B105-6D8A-4BB5-185C-43465E8E9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49" y="3392521"/>
            <a:ext cx="8976957" cy="1565748"/>
          </a:xfrm>
          <a:prstGeom prst="rect">
            <a:avLst/>
          </a:prstGeom>
        </p:spPr>
      </p:pic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81930573-C7A4-48DC-D9DB-7F8F61038AC6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>
            <a:off x="9574306" y="1928156"/>
            <a:ext cx="12700" cy="2247239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5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v-for</a:t>
            </a: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C55A4FD-BB29-1B76-2E1A-EE571D324BEE}"/>
              </a:ext>
            </a:extLst>
          </p:cNvPr>
          <p:cNvSpPr txBox="1">
            <a:spLocks/>
          </p:cNvSpPr>
          <p:nvPr/>
        </p:nvSpPr>
        <p:spPr>
          <a:xfrm>
            <a:off x="574095" y="1088078"/>
            <a:ext cx="10749598" cy="379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lvl="2" indent="-36000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作用：列表渲染，遍历容器的元素或者对象的属性</a:t>
            </a:r>
            <a:endParaRPr lang="en-US" altLang="zh-CN" sz="1600">
              <a:solidFill>
                <a:schemeClr val="tx1">
                  <a:lumMod val="75000"/>
                </a:schemeClr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60000" lvl="2" indent="-36000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 marL="360000" lvl="2" indent="-36000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参数说明：</a:t>
            </a:r>
            <a:endParaRPr lang="en-US" altLang="zh-CN" sz="1600">
              <a:solidFill>
                <a:schemeClr val="tx1">
                  <a:lumMod val="75000"/>
                </a:schemeClr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2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items 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为遍历的数组</a:t>
            </a:r>
          </a:p>
          <a:p>
            <a:pPr marL="720000" lvl="2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item 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为遍历出来的元素</a:t>
            </a:r>
            <a:endParaRPr lang="en-US" altLang="zh-CN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720000" lvl="2">
              <a:lnSpc>
                <a:spcPct val="150000"/>
              </a:lnSpc>
              <a:spcBef>
                <a:spcPts val="600"/>
              </a:spcBef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index 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为索引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/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下标，从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0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开始 ；可以省略，省略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index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</a:rPr>
              <a:t> </a:t>
            </a:r>
            <a:r>
              <a:rPr lang="en-US" altLang="zh-CN">
                <a:solidFill>
                  <a:srgbClr val="0000FF"/>
                </a:solidFill>
                <a:ea typeface="Fira Code" panose="020B0809050000020004" pitchFamily="49" charset="0"/>
              </a:rPr>
              <a:t>v-for</a:t>
            </a:r>
            <a:r>
              <a:rPr lang="en-US" altLang="zh-CN">
                <a:solidFill>
                  <a:srgbClr val="000000"/>
                </a:solidFill>
                <a:ea typeface="Fira Code" panose="020B0809050000020004" pitchFamily="49" charset="0"/>
              </a:rPr>
              <a:t>="item </a:t>
            </a:r>
            <a:r>
              <a:rPr lang="en-US" altLang="zh-CN">
                <a:solidFill>
                  <a:srgbClr val="0000FF"/>
                </a:solidFill>
                <a:ea typeface="Fira Code" panose="020B0809050000020004" pitchFamily="49" charset="0"/>
              </a:rPr>
              <a:t>in</a:t>
            </a:r>
            <a:r>
              <a:rPr lang="en-US" altLang="zh-CN">
                <a:solidFill>
                  <a:srgbClr val="000000"/>
                </a:solidFill>
                <a:ea typeface="Fira Code" panose="020B0809050000020004" pitchFamily="49" charset="0"/>
              </a:rPr>
              <a:t> items</a:t>
            </a:r>
          </a:p>
          <a:p>
            <a:pPr marL="360000" lvl="2" indent="-36000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600">
              <a:solidFill>
                <a:schemeClr val="tx1">
                  <a:lumMod val="75000"/>
                </a:schemeClr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8000" lvl="3" indent="-28575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作用：给元素添加的唯一标识，便于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vue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进行列表项的正确排序复用，提升渲染性能</a:t>
            </a:r>
            <a:endParaRPr lang="en-US" altLang="zh-CN" sz="14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8000" lvl="3" indent="-28575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推荐使用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id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作为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key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（唯一），不推荐使用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index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作为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key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（会变化，不对应）</a:t>
            </a:r>
            <a:endParaRPr lang="en-US" altLang="zh-CN" sz="14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D1A627-D0C1-B44D-1396-FD307678B5E5}"/>
              </a:ext>
            </a:extLst>
          </p:cNvPr>
          <p:cNvGrpSpPr/>
          <p:nvPr/>
        </p:nvGrpSpPr>
        <p:grpSpPr>
          <a:xfrm>
            <a:off x="574095" y="6100837"/>
            <a:ext cx="10698801" cy="448408"/>
            <a:chOff x="710879" y="5978768"/>
            <a:chExt cx="10698801" cy="44840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963246C-B190-B58A-B1F2-2EEB4D23BAD6}"/>
                </a:ext>
              </a:extLst>
            </p:cNvPr>
            <p:cNvSpPr/>
            <p:nvPr/>
          </p:nvSpPr>
          <p:spPr>
            <a:xfrm>
              <a:off x="710880" y="5978769"/>
              <a:ext cx="10698800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遍历的数组，必须在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data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中定义； 要想让哪个标签循环展示多次，就在哪个标签上使用 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v-for 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指令。</a:t>
              </a:r>
              <a:endPara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E6DF7403-6164-AE88-0831-A44C5D021401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Shape 2468">
              <a:extLst>
                <a:ext uri="{FF2B5EF4-FFF2-40B4-BE49-F238E27FC236}">
                  <a16:creationId xmlns:a16="http://schemas.microsoft.com/office/drawing/2014/main" id="{075BB0E7-7BE2-624A-9F98-9198D8645898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535D3F-0739-4B2D-7EFA-3C1FB0FAA67E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BF71D60-1D46-EC3A-E37A-E02C9DDABCF9}"/>
              </a:ext>
            </a:extLst>
          </p:cNvPr>
          <p:cNvSpPr/>
          <p:nvPr/>
        </p:nvSpPr>
        <p:spPr>
          <a:xfrm>
            <a:off x="1628069" y="1592248"/>
            <a:ext cx="7204116" cy="414964"/>
          </a:xfrm>
          <a:prstGeom prst="roundRect">
            <a:avLst>
              <a:gd name="adj" fmla="val 10149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&lt;tr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v-for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="(item,index)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items" </a:t>
            </a:r>
            <a:r>
              <a:rPr lang="en-US" altLang="zh-CN" sz="1200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:key</a:t>
            </a:r>
            <a:r>
              <a: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"item.id"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{{item}}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&lt;/tr&gt;</a:t>
            </a:r>
            <a:endParaRPr lang="en-US" altLang="zh-CN" sz="1200" b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742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72E51-E2F7-1629-A6E2-E9739A37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员工列表数据渲染展示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D1B4A-819C-57A5-6D9C-278671D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9" y="1087097"/>
            <a:ext cx="8976957" cy="1682117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62B105-6D8A-4BB5-185C-43465E8E9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49" y="3392521"/>
            <a:ext cx="8976957" cy="1565748"/>
          </a:xfrm>
          <a:prstGeom prst="rect">
            <a:avLst/>
          </a:prstGeom>
        </p:spPr>
      </p:pic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81930573-C7A4-48DC-D9DB-7F8F61038AC6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>
            <a:off x="9574306" y="1928156"/>
            <a:ext cx="12700" cy="2247239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331776"/>
      </p:ext>
    </p:extLst>
  </p:cSld>
  <p:clrMapOvr>
    <a:masterClrMapping/>
  </p:clrMapOvr>
  <p:transition spd="med">
    <p:pull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06CFC3-C8F5-9A8C-0E69-649198871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864134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v-for</a:t>
            </a:r>
            <a:r>
              <a:rPr lang="zh-CN" altLang="en-US"/>
              <a:t>指令</a:t>
            </a:r>
            <a:endParaRPr lang="en-US" altLang="zh-CN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作用：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列表渲染，遍历容器的元素</a:t>
            </a:r>
            <a:endParaRPr lang="en-US" altLang="zh-CN" sz="1600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语法：</a:t>
            </a:r>
            <a:r>
              <a:rPr lang="en-US" altLang="zh-CN" sz="1600">
                <a:solidFill>
                  <a:srgbClr val="C00000"/>
                </a:solidFill>
              </a:rPr>
              <a:t>&lt;h1 </a:t>
            </a:r>
            <a:r>
              <a:rPr lang="en-US" altLang="zh-CN" sz="1600">
                <a:solidFill>
                  <a:srgbClr val="001FEE"/>
                </a:solidFill>
              </a:rPr>
              <a:t>v-for</a:t>
            </a:r>
            <a:r>
              <a:rPr lang="en-US" altLang="zh-CN" sz="1600"/>
              <a:t>="(item,index) </a:t>
            </a:r>
            <a:r>
              <a:rPr lang="en-US" altLang="zh-CN" sz="1600">
                <a:solidFill>
                  <a:srgbClr val="001FEE"/>
                </a:solidFill>
              </a:rPr>
              <a:t>in</a:t>
            </a:r>
            <a:r>
              <a:rPr lang="en-US" altLang="zh-CN" sz="1600"/>
              <a:t> items" </a:t>
            </a:r>
            <a:r>
              <a:rPr lang="en-US" altLang="zh-CN" sz="1600">
                <a:solidFill>
                  <a:srgbClr val="001FEE"/>
                </a:solidFill>
              </a:rPr>
              <a:t>:key</a:t>
            </a:r>
            <a:r>
              <a:rPr lang="en-US" altLang="zh-CN" sz="1600"/>
              <a:t>="item.id"</a:t>
            </a:r>
            <a:r>
              <a:rPr lang="en-US" altLang="zh-CN" sz="1600">
                <a:solidFill>
                  <a:srgbClr val="C00000"/>
                </a:solidFill>
              </a:rPr>
              <a:t>&gt;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注意：想让哪个标签遍历展示多次，指令就加在哪个标签上</a:t>
            </a:r>
          </a:p>
        </p:txBody>
      </p:sp>
    </p:spTree>
    <p:extLst>
      <p:ext uri="{BB962C8B-B14F-4D97-AF65-F5344CB8AC3E}">
        <p14:creationId xmlns:p14="http://schemas.microsoft.com/office/powerpoint/2010/main" val="288513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72E51-E2F7-1629-A6E2-E9739A37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员工列表数据渲染展示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D1B4A-819C-57A5-6D9C-278671D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9" y="1087097"/>
            <a:ext cx="8976957" cy="1682117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81930573-C7A4-48DC-D9DB-7F8F61038AC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574306" y="1928156"/>
            <a:ext cx="12700" cy="2247239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314E1D0-31C8-DB21-F06F-4F58B66E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49" y="3742610"/>
            <a:ext cx="9005386" cy="12148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B0D198-DB0A-4B26-D365-D21DF69B3454}"/>
              </a:ext>
            </a:extLst>
          </p:cNvPr>
          <p:cNvSpPr/>
          <p:nvPr/>
        </p:nvSpPr>
        <p:spPr>
          <a:xfrm>
            <a:off x="2702111" y="4052047"/>
            <a:ext cx="1355165" cy="905435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47456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B54C83-2768-0302-1B23-65F2C8900D50}"/>
              </a:ext>
            </a:extLst>
          </p:cNvPr>
          <p:cNvSpPr txBox="1">
            <a:spLocks/>
          </p:cNvSpPr>
          <p:nvPr/>
        </p:nvSpPr>
        <p:spPr>
          <a:xfrm>
            <a:off x="576196" y="916926"/>
            <a:ext cx="10749598" cy="14399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</a:rPr>
              <a:t>作用：动态为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Fira Code" panose="020B0809050000020004" pitchFamily="49" charset="0"/>
              </a:rPr>
              <a:t>HTML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</a:rPr>
              <a:t>标签绑定属性值，如设置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Fira Code" panose="020B0809050000020004" pitchFamily="49" charset="0"/>
              </a:rPr>
              <a:t>href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</a:rPr>
              <a:t>，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Fira Code" panose="020B0809050000020004" pitchFamily="49" charset="0"/>
              </a:rPr>
              <a:t>src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</a:rPr>
              <a:t>，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Fira Code" panose="020B0809050000020004" pitchFamily="49" charset="0"/>
              </a:rPr>
              <a:t>style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</a:rPr>
              <a:t>样式等。</a:t>
            </a:r>
            <a:endParaRPr lang="zh-CN" altLang="en-US">
              <a:solidFill>
                <a:schemeClr val="tx1">
                  <a:lumMod val="75000"/>
                </a:schemeClr>
              </a:solidFill>
              <a:latin typeface="+mn-lt"/>
              <a:ea typeface="Fira Code" panose="020B08090500000200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</a:rPr>
              <a:t>语法：</a:t>
            </a:r>
            <a:r>
              <a:rPr lang="en-US" altLang="zh-CN">
                <a:solidFill>
                  <a:srgbClr val="001FEE"/>
                </a:solidFill>
                <a:latin typeface="+mn-lt"/>
                <a:ea typeface="Fira Code" panose="020B0809050000020004" pitchFamily="49" charset="0"/>
              </a:rPr>
              <a:t>v-bind:</a:t>
            </a:r>
            <a:r>
              <a:rPr lang="zh-CN" altLang="en-US">
                <a:solidFill>
                  <a:srgbClr val="C00000"/>
                </a:solidFill>
                <a:latin typeface="+mn-lt"/>
              </a:rPr>
              <a:t>属性名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Fira Code" panose="020B0809050000020004" pitchFamily="49" charset="0"/>
              </a:rPr>
              <a:t>="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</a:rPr>
              <a:t>属性值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Fira Code" panose="020B0809050000020004" pitchFamily="49" charset="0"/>
              </a:rPr>
              <a:t>"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</a:rPr>
              <a:t>简化：</a:t>
            </a:r>
            <a:r>
              <a:rPr lang="en-US" altLang="zh-CN">
                <a:solidFill>
                  <a:srgbClr val="001FEE"/>
                </a:solidFill>
                <a:latin typeface="+mn-lt"/>
                <a:ea typeface="Fira Code" panose="020B0809050000020004" pitchFamily="49" charset="0"/>
              </a:rPr>
              <a:t>:</a:t>
            </a:r>
            <a:r>
              <a:rPr lang="zh-CN" altLang="en-US">
                <a:solidFill>
                  <a:srgbClr val="C00000"/>
                </a:solidFill>
                <a:latin typeface="+mn-lt"/>
              </a:rPr>
              <a:t>属性名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Fira Code" panose="020B0809050000020004" pitchFamily="49" charset="0"/>
              </a:rPr>
              <a:t>="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</a:rPr>
              <a:t>属性值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Fira Code" panose="020B0809050000020004" pitchFamily="49" charset="0"/>
              </a:rPr>
              <a:t>"</a:t>
            </a:r>
            <a:endParaRPr lang="zh-CN" altLang="en-US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762BB60-7646-14DB-01C3-514FE4F7D78D}"/>
              </a:ext>
            </a:extLst>
          </p:cNvPr>
          <p:cNvGrpSpPr/>
          <p:nvPr/>
        </p:nvGrpSpPr>
        <p:grpSpPr>
          <a:xfrm>
            <a:off x="763604" y="6207432"/>
            <a:ext cx="10664791" cy="448408"/>
            <a:chOff x="710879" y="5978768"/>
            <a:chExt cx="10664791" cy="44840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C7E25A4-7045-8CBD-7AD1-62E0D081BFF1}"/>
                </a:ext>
              </a:extLst>
            </p:cNvPr>
            <p:cNvSpPr/>
            <p:nvPr/>
          </p:nvSpPr>
          <p:spPr>
            <a:xfrm>
              <a:off x="710879" y="5978769"/>
              <a:ext cx="10664791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动态的为标签的属性绑定值，不能使用插值表达式，得使用 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v-bind 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指令。且绑定的数据，必须在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data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中定义。</a:t>
              </a:r>
              <a:endPara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7242A73B-3E91-F228-A827-3E16683C0891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Shape 2468">
              <a:extLst>
                <a:ext uri="{FF2B5EF4-FFF2-40B4-BE49-F238E27FC236}">
                  <a16:creationId xmlns:a16="http://schemas.microsoft.com/office/drawing/2014/main" id="{D4B033F0-64FD-006B-E79F-DAF6782F7759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7566C49-DC66-C2BA-1D23-8DC45859C3C6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0A0AFA9-22A9-0375-07E9-7FFF34171730}"/>
              </a:ext>
            </a:extLst>
          </p:cNvPr>
          <p:cNvSpPr/>
          <p:nvPr/>
        </p:nvSpPr>
        <p:spPr>
          <a:xfrm>
            <a:off x="4463017" y="1498651"/>
            <a:ext cx="5030392" cy="337294"/>
          </a:xfrm>
          <a:prstGeom prst="roundRect">
            <a:avLst>
              <a:gd name="adj" fmla="val 10149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</a:t>
            </a:r>
            <a:r>
              <a:rPr lang="en-US" altLang="zh-CN" sz="1200">
                <a:solidFill>
                  <a:srgbClr val="800000"/>
                </a:solidFill>
                <a:ea typeface="Fira Code" panose="020B0809050000020004" pitchFamily="49" charset="0"/>
              </a:rPr>
              <a:t>img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</a:t>
            </a:r>
            <a:r>
              <a:rPr lang="en-US" altLang="zh-CN" sz="1200" b="0">
                <a:solidFill>
                  <a:srgbClr val="3333FF"/>
                </a:solidFill>
                <a:effectLst/>
                <a:ea typeface="Fira Code" panose="020B0809050000020004" pitchFamily="49" charset="0"/>
              </a:rPr>
              <a:t>v-bind</a:t>
            </a:r>
            <a:r>
              <a:rPr lang="en-US" altLang="zh-CN" sz="1200">
                <a:solidFill>
                  <a:srgbClr val="0000FF"/>
                </a:solidFill>
                <a:ea typeface="Fira Code" panose="020B0809050000020004" pitchFamily="49" charset="0"/>
              </a:rPr>
              <a:t>:src</a:t>
            </a:r>
            <a:r>
              <a:rPr lang="en-US" altLang="zh-CN" sz="1200">
                <a:solidFill>
                  <a:srgbClr val="000000"/>
                </a:solidFill>
                <a:ea typeface="Fira Code" panose="020B0809050000020004" pitchFamily="49" charset="0"/>
              </a:rPr>
              <a:t>=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"item.image" </a:t>
            </a:r>
            <a:r>
              <a:rPr lang="en-US" altLang="zh-CN" sz="1200" b="0">
                <a:solidFill>
                  <a:srgbClr val="3333FF"/>
                </a:solidFill>
                <a:effectLst/>
                <a:ea typeface="Fira Code" panose="020B0809050000020004" pitchFamily="49" charset="0"/>
              </a:rPr>
              <a:t>width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=</a:t>
            </a:r>
            <a:r>
              <a:rPr lang="en-US" altLang="zh-CN" sz="1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Fira Code" panose="020B0809050000020004" pitchFamily="49" charset="0"/>
              </a:rPr>
              <a:t>"30px"</a:t>
            </a:r>
            <a:r>
              <a:rPr lang="en-US" altLang="zh-CN" sz="1200">
                <a:solidFill>
                  <a:srgbClr val="800000"/>
                </a:solidFill>
                <a:ea typeface="Fira Code" panose="020B0809050000020004" pitchFamily="49" charset="0"/>
              </a:rPr>
              <a:t>&gt;</a:t>
            </a:r>
            <a:endParaRPr lang="en-US" altLang="zh-CN" sz="12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1B4567F-E73E-AF8E-FF6D-313E676DFF94}"/>
              </a:ext>
            </a:extLst>
          </p:cNvPr>
          <p:cNvSpPr/>
          <p:nvPr/>
        </p:nvSpPr>
        <p:spPr>
          <a:xfrm>
            <a:off x="4463017" y="2019601"/>
            <a:ext cx="5030392" cy="337294"/>
          </a:xfrm>
          <a:prstGeom prst="roundRect">
            <a:avLst>
              <a:gd name="adj" fmla="val 10149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</a:t>
            </a:r>
            <a:r>
              <a:rPr lang="en-US" altLang="zh-CN" sz="1200">
                <a:solidFill>
                  <a:srgbClr val="800000"/>
                </a:solidFill>
                <a:ea typeface="Fira Code" panose="020B0809050000020004" pitchFamily="49" charset="0"/>
              </a:rPr>
              <a:t>img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</a:t>
            </a:r>
            <a:r>
              <a:rPr lang="en-US" altLang="zh-CN" sz="1200">
                <a:solidFill>
                  <a:srgbClr val="0000FF"/>
                </a:solidFill>
                <a:ea typeface="Fira Code" panose="020B0809050000020004" pitchFamily="49" charset="0"/>
              </a:rPr>
              <a:t>:src</a:t>
            </a:r>
            <a:r>
              <a:rPr lang="en-US" altLang="zh-CN" sz="1200">
                <a:solidFill>
                  <a:srgbClr val="000000"/>
                </a:solidFill>
                <a:ea typeface="Fira Code" panose="020B0809050000020004" pitchFamily="49" charset="0"/>
              </a:rPr>
              <a:t>=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"item.image" </a:t>
            </a:r>
            <a:r>
              <a:rPr lang="en-US" altLang="zh-CN" sz="1200" b="0">
                <a:solidFill>
                  <a:srgbClr val="3333FF"/>
                </a:solidFill>
                <a:effectLst/>
                <a:ea typeface="Fira Code" panose="020B0809050000020004" pitchFamily="49" charset="0"/>
              </a:rPr>
              <a:t>width</a:t>
            </a:r>
            <a:r>
              <a: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=</a:t>
            </a:r>
            <a:r>
              <a:rPr lang="en-US" altLang="zh-CN" sz="1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Fira Code" panose="020B0809050000020004" pitchFamily="49" charset="0"/>
              </a:rPr>
              <a:t>"30px"</a:t>
            </a:r>
            <a:r>
              <a:rPr lang="en-US" altLang="zh-CN" sz="1200">
                <a:solidFill>
                  <a:srgbClr val="800000"/>
                </a:solidFill>
                <a:ea typeface="Fira Code" panose="020B0809050000020004" pitchFamily="49" charset="0"/>
              </a:rPr>
              <a:t>&gt;</a:t>
            </a:r>
            <a:endParaRPr lang="en-US" altLang="zh-CN" sz="12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0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B9360C-8F76-B605-946C-78011781D8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8060077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v-bind</a:t>
            </a:r>
            <a:r>
              <a:rPr lang="zh-CN" altLang="en-US" sz="1800"/>
              <a:t>指令</a:t>
            </a:r>
            <a:endParaRPr lang="en-US" altLang="zh-CN" sz="1800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场景：动态为标签属性绑定值</a:t>
            </a:r>
            <a:r>
              <a:rPr lang="en-US" altLang="zh-CN" sz="1600"/>
              <a:t>(</a:t>
            </a:r>
            <a:r>
              <a:rPr lang="zh-CN" altLang="en-US" sz="1600"/>
              <a:t>插值表达式，不能在标签内使用</a:t>
            </a:r>
            <a:r>
              <a:rPr lang="en-US" altLang="zh-CN" sz="1600"/>
              <a:t>)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语法：</a:t>
            </a:r>
            <a:r>
              <a:rPr lang="en-US" altLang="zh-CN" sz="1600">
                <a:solidFill>
                  <a:srgbClr val="001FEE"/>
                </a:solidFill>
              </a:rPr>
              <a:t>v-bind:</a:t>
            </a:r>
            <a:r>
              <a:rPr lang="zh-CN" altLang="en-US" sz="1600">
                <a:solidFill>
                  <a:srgbClr val="001FEE"/>
                </a:solidFill>
              </a:rPr>
              <a:t>属性</a:t>
            </a:r>
            <a:r>
              <a:rPr lang="en-US" altLang="zh-CN" sz="1600"/>
              <a:t>="</a:t>
            </a:r>
            <a:r>
              <a:rPr lang="zh-CN" altLang="en-US" sz="1600"/>
              <a:t>变量</a:t>
            </a:r>
            <a:r>
              <a:rPr lang="en-US" altLang="zh-CN" sz="1600"/>
              <a:t>"</a:t>
            </a:r>
            <a:r>
              <a:rPr lang="zh-CN" altLang="en-US" sz="1600"/>
              <a:t> </a:t>
            </a:r>
            <a:r>
              <a:rPr lang="en-US" altLang="zh-CN" sz="1600"/>
              <a:t>/</a:t>
            </a:r>
            <a:r>
              <a:rPr lang="zh-CN" altLang="en-US" sz="1600"/>
              <a:t> </a:t>
            </a:r>
            <a:r>
              <a:rPr lang="en-US" altLang="zh-CN" sz="1600">
                <a:solidFill>
                  <a:srgbClr val="001FEE"/>
                </a:solidFill>
              </a:rPr>
              <a:t>:</a:t>
            </a:r>
            <a:r>
              <a:rPr lang="zh-CN" altLang="en-US" sz="1600">
                <a:solidFill>
                  <a:srgbClr val="001FEE"/>
                </a:solidFill>
              </a:rPr>
              <a:t>属性</a:t>
            </a:r>
            <a:r>
              <a:rPr lang="en-US" altLang="zh-CN" sz="1600"/>
              <a:t>="</a:t>
            </a:r>
            <a:r>
              <a:rPr lang="zh-CN" altLang="en-US" sz="1600"/>
              <a:t>变量</a:t>
            </a:r>
            <a:r>
              <a:rPr lang="en-US" altLang="zh-CN" sz="160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5702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72E51-E2F7-1629-A6E2-E9739A37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员工列表数据渲染展示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D1B4A-819C-57A5-6D9C-278671D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9" y="1087097"/>
            <a:ext cx="8976957" cy="1682117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81930573-C7A4-48DC-D9DB-7F8F61038AC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574306" y="1928156"/>
            <a:ext cx="12700" cy="2247239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文档 11">
            <a:extLst>
              <a:ext uri="{FF2B5EF4-FFF2-40B4-BE49-F238E27FC236}">
                <a16:creationId xmlns:a16="http://schemas.microsoft.com/office/drawing/2014/main" id="{749F12E2-4DB0-B114-6A21-BBFFFEEA6508}"/>
              </a:ext>
            </a:extLst>
          </p:cNvPr>
          <p:cNvSpPr/>
          <p:nvPr/>
        </p:nvSpPr>
        <p:spPr>
          <a:xfrm>
            <a:off x="10085002" y="2306631"/>
            <a:ext cx="1284127" cy="1687509"/>
          </a:xfrm>
          <a:prstGeom prst="flowChartDocument">
            <a:avLst/>
          </a:prstGeom>
          <a:solidFill>
            <a:srgbClr val="00C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job:</a:t>
            </a:r>
          </a:p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  1: </a:t>
            </a:r>
            <a:r>
              <a:rPr lang="zh-CN" altLang="en-US" sz="1050" b="1">
                <a:latin typeface="Fira Code" panose="020B0809050000020004" pitchFamily="49" charset="0"/>
                <a:ea typeface="Fira Code" panose="020B0809050000020004" pitchFamily="49" charset="0"/>
              </a:rPr>
              <a:t>班主任</a:t>
            </a:r>
            <a:endParaRPr lang="en-US" altLang="zh-CN" sz="1050" b="1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  2: </a:t>
            </a:r>
            <a:r>
              <a:rPr lang="zh-CN" altLang="en-US" sz="1050" b="1">
                <a:latin typeface="Fira Code" panose="020B0809050000020004" pitchFamily="49" charset="0"/>
                <a:ea typeface="Fira Code" panose="020B0809050000020004" pitchFamily="49" charset="0"/>
              </a:rPr>
              <a:t>讲师</a:t>
            </a:r>
            <a:endParaRPr lang="en-US" altLang="zh-CN" sz="1050" b="1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  3: </a:t>
            </a:r>
            <a:r>
              <a:rPr lang="zh-CN" altLang="en-US" sz="1050" b="1">
                <a:latin typeface="Fira Code" panose="020B0809050000020004" pitchFamily="49" charset="0"/>
                <a:ea typeface="Fira Code" panose="020B0809050000020004" pitchFamily="49" charset="0"/>
              </a:rPr>
              <a:t>学工主管</a:t>
            </a:r>
            <a:endParaRPr lang="en-US" altLang="zh-CN" sz="1050" b="1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  4</a:t>
            </a:r>
            <a:r>
              <a:rPr lang="zh-CN" altLang="en-US" sz="1050" b="1">
                <a:latin typeface="Fira Code" panose="020B0809050000020004" pitchFamily="49" charset="0"/>
                <a:ea typeface="Fira Code" panose="020B0809050000020004" pitchFamily="49" charset="0"/>
              </a:rPr>
              <a:t>：教研主管</a:t>
            </a:r>
            <a:endParaRPr lang="en-US" altLang="zh-CN" sz="1050" b="1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  5</a:t>
            </a:r>
            <a:r>
              <a:rPr lang="zh-CN" altLang="en-US" sz="1050" b="1">
                <a:latin typeface="Fira Code" panose="020B0809050000020004" pitchFamily="49" charset="0"/>
                <a:ea typeface="Fira Code" panose="020B0809050000020004" pitchFamily="49" charset="0"/>
              </a:rPr>
              <a:t>：咨询师</a:t>
            </a:r>
            <a:endParaRPr lang="zh-CN" altLang="en-US" sz="1050" b="1">
              <a:latin typeface="Fira Code" panose="020B08090500000200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E14480-E4A0-631A-EEAF-9416DB4BA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9" y="3706906"/>
            <a:ext cx="8976957" cy="15012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56E660-CDCA-93A3-A4DA-F29E6364286E}"/>
              </a:ext>
            </a:extLst>
          </p:cNvPr>
          <p:cNvSpPr/>
          <p:nvPr/>
        </p:nvSpPr>
        <p:spPr>
          <a:xfrm>
            <a:off x="3544794" y="3994140"/>
            <a:ext cx="686548" cy="1214044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49958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</a:t>
            </a:r>
            <a:endParaRPr lang="zh-CN" altLang="en-US"/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CA3C10F2-9461-FA98-5C6A-F84A6E2C3F39}"/>
              </a:ext>
            </a:extLst>
          </p:cNvPr>
          <p:cNvSpPr txBox="1">
            <a:spLocks/>
          </p:cNvSpPr>
          <p:nvPr/>
        </p:nvSpPr>
        <p:spPr>
          <a:xfrm>
            <a:off x="576196" y="1000028"/>
            <a:ext cx="11343375" cy="4744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>
                <a:latin typeface="Fira Code" panose="020B0809050000020004" pitchFamily="49" charset="0"/>
              </a:rPr>
              <a:t>是一款用于</a:t>
            </a:r>
            <a:r>
              <a:rPr lang="zh-CN" altLang="en-US" b="1">
                <a:solidFill>
                  <a:srgbClr val="C00000"/>
                </a:solidFill>
                <a:latin typeface="Fira Code" panose="020B0809050000020004" pitchFamily="49" charset="0"/>
              </a:rPr>
              <a:t>构建用户界面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渐进式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框架</a:t>
            </a:r>
            <a:r>
              <a:rPr lang="zh-CN" altLang="en-US">
                <a:latin typeface="Fira Code" panose="020B0809050000020004" pitchFamily="49" charset="0"/>
              </a:rPr>
              <a:t>。 （官方：</a:t>
            </a:r>
            <a:r>
              <a:rPr lang="en-US" altLang="zh-CN">
                <a:latin typeface="Fira Code" panose="020B0809050000020004" pitchFamily="49" charset="0"/>
                <a:hlinkClick r:id="rId2"/>
              </a:rPr>
              <a:t>https://cn.vuejs.org/</a:t>
            </a:r>
            <a:r>
              <a:rPr lang="zh-CN" altLang="en-US">
                <a:latin typeface="Fira Code" panose="020B0809050000020004" pitchFamily="49" charset="0"/>
              </a:rPr>
              <a:t>）</a:t>
            </a:r>
          </a:p>
        </p:txBody>
      </p:sp>
      <p:grpSp>
        <p:nvGrpSpPr>
          <p:cNvPr id="3" name="!!组合 9">
            <a:extLst>
              <a:ext uri="{FF2B5EF4-FFF2-40B4-BE49-F238E27FC236}">
                <a16:creationId xmlns:a16="http://schemas.microsoft.com/office/drawing/2014/main" id="{B7BE0057-C5A3-837F-89D8-0016F347E242}"/>
              </a:ext>
            </a:extLst>
          </p:cNvPr>
          <p:cNvGrpSpPr/>
          <p:nvPr/>
        </p:nvGrpSpPr>
        <p:grpSpPr>
          <a:xfrm>
            <a:off x="926025" y="1833802"/>
            <a:ext cx="6631222" cy="1289503"/>
            <a:chOff x="2297721" y="3660321"/>
            <a:chExt cx="7373561" cy="1289503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25955D1-97EB-BF02-4823-3A6FD96D0486}"/>
                </a:ext>
              </a:extLst>
            </p:cNvPr>
            <p:cNvSpPr/>
            <p:nvPr/>
          </p:nvSpPr>
          <p:spPr>
            <a:xfrm>
              <a:off x="2297722" y="3660321"/>
              <a:ext cx="7373560" cy="1289503"/>
            </a:xfrm>
            <a:prstGeom prst="roundRect">
              <a:avLst>
                <a:gd name="adj" fmla="val 62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userList: [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{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"id"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"name"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</a:t>
              </a:r>
              <a:r>
                <a:rPr lang="zh-CN" altLang="en-US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谢逊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"image"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"1.jpg"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"gender"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"job"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},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{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"id"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2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"name"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</a:t>
              </a:r>
              <a:r>
                <a:rPr lang="zh-CN" altLang="en-US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韦一笑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"image"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"2.jpg"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"gender"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"job"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1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]</a:t>
              </a:r>
            </a:p>
          </p:txBody>
        </p:sp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1D5694A3-A209-8F76-F2BF-CA12E5F5ECEA}"/>
                </a:ext>
              </a:extLst>
            </p:cNvPr>
            <p:cNvSpPr/>
            <p:nvPr/>
          </p:nvSpPr>
          <p:spPr>
            <a:xfrm>
              <a:off x="2297721" y="3660322"/>
              <a:ext cx="7373560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01F16C0-4DDD-192E-76A7-F287265E71DA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9CBF9F0-58C1-0CDA-D155-4E8EA2AE8191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B44D362-7AF4-6F66-D83F-340A16E1B845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D1B0270-CE7A-CF5B-0F7C-517CBEC9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066" y="1806907"/>
            <a:ext cx="3327214" cy="1256948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BCC44A9-A818-2A62-DCE5-0CAD66DA3707}"/>
              </a:ext>
            </a:extLst>
          </p:cNvPr>
          <p:cNvSpPr/>
          <p:nvPr/>
        </p:nvSpPr>
        <p:spPr>
          <a:xfrm rot="2813526">
            <a:off x="7412960" y="2679284"/>
            <a:ext cx="714692" cy="620892"/>
          </a:xfrm>
          <a:custGeom>
            <a:avLst/>
            <a:gdLst>
              <a:gd name="connsiteX0" fmla="*/ 699465 w 865795"/>
              <a:gd name="connsiteY0" fmla="*/ 0 h 752163"/>
              <a:gd name="connsiteX1" fmla="*/ 865795 w 865795"/>
              <a:gd name="connsiteY1" fmla="*/ 188041 h 752163"/>
              <a:gd name="connsiteX2" fmla="*/ 771775 w 865795"/>
              <a:gd name="connsiteY2" fmla="*/ 188041 h 752163"/>
              <a:gd name="connsiteX3" fmla="*/ 735017 w 865795"/>
              <a:gd name="connsiteY3" fmla="*/ 304543 h 752163"/>
              <a:gd name="connsiteX4" fmla="*/ 734178 w 865795"/>
              <a:gd name="connsiteY4" fmla="*/ 306246 h 752163"/>
              <a:gd name="connsiteX5" fmla="*/ 733739 w 865795"/>
              <a:gd name="connsiteY5" fmla="*/ 307628 h 752163"/>
              <a:gd name="connsiteX6" fmla="*/ 719572 w 865795"/>
              <a:gd name="connsiteY6" fmla="*/ 335902 h 752163"/>
              <a:gd name="connsiteX7" fmla="*/ 682874 w 865795"/>
              <a:gd name="connsiteY7" fmla="*/ 410416 h 752163"/>
              <a:gd name="connsiteX8" fmla="*/ 680641 w 865795"/>
              <a:gd name="connsiteY8" fmla="*/ 413606 h 752163"/>
              <a:gd name="connsiteX9" fmla="*/ 679297 w 865795"/>
              <a:gd name="connsiteY9" fmla="*/ 416287 h 752163"/>
              <a:gd name="connsiteX10" fmla="*/ 657342 w 865795"/>
              <a:gd name="connsiteY10" fmla="*/ 446878 h 752163"/>
              <a:gd name="connsiteX11" fmla="*/ 617070 w 865795"/>
              <a:gd name="connsiteY11" fmla="*/ 504389 h 752163"/>
              <a:gd name="connsiteX12" fmla="*/ 613116 w 865795"/>
              <a:gd name="connsiteY12" fmla="*/ 508499 h 752163"/>
              <a:gd name="connsiteX13" fmla="*/ 610265 w 865795"/>
              <a:gd name="connsiteY13" fmla="*/ 512473 h 752163"/>
              <a:gd name="connsiteX14" fmla="*/ 581462 w 865795"/>
              <a:gd name="connsiteY14" fmla="*/ 541401 h 752163"/>
              <a:gd name="connsiteX15" fmla="*/ 539328 w 865795"/>
              <a:gd name="connsiteY15" fmla="*/ 585195 h 752163"/>
              <a:gd name="connsiteX16" fmla="*/ 533418 w 865795"/>
              <a:gd name="connsiteY16" fmla="*/ 589655 h 752163"/>
              <a:gd name="connsiteX17" fmla="*/ 528457 w 865795"/>
              <a:gd name="connsiteY17" fmla="*/ 594637 h 752163"/>
              <a:gd name="connsiteX18" fmla="*/ 494647 w 865795"/>
              <a:gd name="connsiteY18" fmla="*/ 618909 h 752163"/>
              <a:gd name="connsiteX19" fmla="*/ 451371 w 865795"/>
              <a:gd name="connsiteY19" fmla="*/ 651563 h 752163"/>
              <a:gd name="connsiteX20" fmla="*/ 443136 w 865795"/>
              <a:gd name="connsiteY20" fmla="*/ 655888 h 752163"/>
              <a:gd name="connsiteX21" fmla="*/ 435688 w 865795"/>
              <a:gd name="connsiteY21" fmla="*/ 661235 h 752163"/>
              <a:gd name="connsiteX22" fmla="*/ 399558 w 865795"/>
              <a:gd name="connsiteY22" fmla="*/ 678778 h 752163"/>
              <a:gd name="connsiteX23" fmla="*/ 354922 w 865795"/>
              <a:gd name="connsiteY23" fmla="*/ 702223 h 752163"/>
              <a:gd name="connsiteX24" fmla="*/ 343789 w 865795"/>
              <a:gd name="connsiteY24" fmla="*/ 705857 h 752163"/>
              <a:gd name="connsiteX25" fmla="*/ 333773 w 865795"/>
              <a:gd name="connsiteY25" fmla="*/ 710720 h 752163"/>
              <a:gd name="connsiteX26" fmla="*/ 297681 w 865795"/>
              <a:gd name="connsiteY26" fmla="*/ 720904 h 752163"/>
              <a:gd name="connsiteX27" fmla="*/ 251705 w 865795"/>
              <a:gd name="connsiteY27" fmla="*/ 735907 h 752163"/>
              <a:gd name="connsiteX28" fmla="*/ 237150 w 865795"/>
              <a:gd name="connsiteY28" fmla="*/ 737983 h 752163"/>
              <a:gd name="connsiteX29" fmla="*/ 224527 w 865795"/>
              <a:gd name="connsiteY29" fmla="*/ 741545 h 752163"/>
              <a:gd name="connsiteX30" fmla="*/ 189342 w 865795"/>
              <a:gd name="connsiteY30" fmla="*/ 744800 h 752163"/>
              <a:gd name="connsiteX31" fmla="*/ 143442 w 865795"/>
              <a:gd name="connsiteY31" fmla="*/ 751345 h 752163"/>
              <a:gd name="connsiteX32" fmla="*/ 127265 w 865795"/>
              <a:gd name="connsiteY32" fmla="*/ 750544 h 752163"/>
              <a:gd name="connsiteX33" fmla="*/ 109764 w 865795"/>
              <a:gd name="connsiteY33" fmla="*/ 752163 h 752163"/>
              <a:gd name="connsiteX34" fmla="*/ 109763 w 865795"/>
              <a:gd name="connsiteY34" fmla="*/ 752163 h 752163"/>
              <a:gd name="connsiteX35" fmla="*/ 24296 w 865795"/>
              <a:gd name="connsiteY35" fmla="*/ 745667 h 752163"/>
              <a:gd name="connsiteX36" fmla="*/ 22392 w 865795"/>
              <a:gd name="connsiteY36" fmla="*/ 745348 h 752163"/>
              <a:gd name="connsiteX37" fmla="*/ 24295 w 865795"/>
              <a:gd name="connsiteY37" fmla="*/ 745667 h 752163"/>
              <a:gd name="connsiteX38" fmla="*/ 24296 w 865795"/>
              <a:gd name="connsiteY38" fmla="*/ 745667 h 752163"/>
              <a:gd name="connsiteX39" fmla="*/ 39857 w 865795"/>
              <a:gd name="connsiteY39" fmla="*/ 748280 h 752163"/>
              <a:gd name="connsiteX40" fmla="*/ 109763 w 865795"/>
              <a:gd name="connsiteY40" fmla="*/ 752163 h 752163"/>
              <a:gd name="connsiteX41" fmla="*/ 0 w 865795"/>
              <a:gd name="connsiteY41" fmla="*/ 752163 h 752163"/>
              <a:gd name="connsiteX42" fmla="*/ 0 w 865795"/>
              <a:gd name="connsiteY42" fmla="*/ 741589 h 752163"/>
              <a:gd name="connsiteX43" fmla="*/ 17680 w 865795"/>
              <a:gd name="connsiteY43" fmla="*/ 744557 h 752163"/>
              <a:gd name="connsiteX44" fmla="*/ 116098 w 865795"/>
              <a:gd name="connsiteY44" fmla="*/ 721155 h 752163"/>
              <a:gd name="connsiteX45" fmla="*/ 205132 w 865795"/>
              <a:gd name="connsiteY45" fmla="*/ 684055 h 752163"/>
              <a:gd name="connsiteX46" fmla="*/ 232451 w 865795"/>
              <a:gd name="connsiteY46" fmla="*/ 668333 h 752163"/>
              <a:gd name="connsiteX47" fmla="*/ 287926 w 865795"/>
              <a:gd name="connsiteY47" fmla="*/ 634243 h 752163"/>
              <a:gd name="connsiteX48" fmla="*/ 317556 w 865795"/>
              <a:gd name="connsiteY48" fmla="*/ 611468 h 752163"/>
              <a:gd name="connsiteX49" fmla="*/ 363536 w 865795"/>
              <a:gd name="connsiteY49" fmla="*/ 572587 h 752163"/>
              <a:gd name="connsiteX50" fmla="*/ 391497 w 865795"/>
              <a:gd name="connsiteY50" fmla="*/ 544663 h 752163"/>
              <a:gd name="connsiteX51" fmla="*/ 431050 w 865795"/>
              <a:gd name="connsiteY51" fmla="*/ 499795 h 752163"/>
              <a:gd name="connsiteX52" fmla="*/ 455623 w 865795"/>
              <a:gd name="connsiteY52" fmla="*/ 468113 h 752163"/>
              <a:gd name="connsiteX53" fmla="*/ 489661 w 865795"/>
              <a:gd name="connsiteY53" fmla="*/ 416120 h 752163"/>
              <a:gd name="connsiteX54" fmla="*/ 509571 w 865795"/>
              <a:gd name="connsiteY54" fmla="*/ 382567 h 752163"/>
              <a:gd name="connsiteX55" fmla="*/ 522719 w 865795"/>
              <a:gd name="connsiteY55" fmla="*/ 354566 h 752163"/>
              <a:gd name="connsiteX56" fmla="*/ 583727 w 865795"/>
              <a:gd name="connsiteY56" fmla="*/ 188064 h 752163"/>
              <a:gd name="connsiteX57" fmla="*/ 583734 w 865795"/>
              <a:gd name="connsiteY57" fmla="*/ 188041 h 752163"/>
              <a:gd name="connsiteX58" fmla="*/ 489713 w 865795"/>
              <a:gd name="connsiteY58" fmla="*/ 188041 h 752163"/>
              <a:gd name="connsiteX59" fmla="*/ 699465 w 865795"/>
              <a:gd name="connsiteY59" fmla="*/ 0 h 75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865795" h="752163">
                <a:moveTo>
                  <a:pt x="699465" y="0"/>
                </a:moveTo>
                <a:lnTo>
                  <a:pt x="865795" y="188041"/>
                </a:lnTo>
                <a:lnTo>
                  <a:pt x="771775" y="188041"/>
                </a:lnTo>
                <a:cubicBezTo>
                  <a:pt x="762278" y="228506"/>
                  <a:pt x="749929" y="267410"/>
                  <a:pt x="735017" y="304543"/>
                </a:cubicBezTo>
                <a:lnTo>
                  <a:pt x="734178" y="306246"/>
                </a:lnTo>
                <a:lnTo>
                  <a:pt x="733739" y="307628"/>
                </a:lnTo>
                <a:lnTo>
                  <a:pt x="719572" y="335902"/>
                </a:lnTo>
                <a:lnTo>
                  <a:pt x="682874" y="410416"/>
                </a:lnTo>
                <a:lnTo>
                  <a:pt x="680641" y="413606"/>
                </a:lnTo>
                <a:lnTo>
                  <a:pt x="679297" y="416287"/>
                </a:lnTo>
                <a:lnTo>
                  <a:pt x="657342" y="446878"/>
                </a:lnTo>
                <a:lnTo>
                  <a:pt x="617070" y="504389"/>
                </a:lnTo>
                <a:lnTo>
                  <a:pt x="613116" y="508499"/>
                </a:lnTo>
                <a:lnTo>
                  <a:pt x="610265" y="512473"/>
                </a:lnTo>
                <a:lnTo>
                  <a:pt x="581462" y="541401"/>
                </a:lnTo>
                <a:lnTo>
                  <a:pt x="539328" y="585195"/>
                </a:lnTo>
                <a:lnTo>
                  <a:pt x="533418" y="589655"/>
                </a:lnTo>
                <a:lnTo>
                  <a:pt x="528457" y="594637"/>
                </a:lnTo>
                <a:lnTo>
                  <a:pt x="494647" y="618909"/>
                </a:lnTo>
                <a:lnTo>
                  <a:pt x="451371" y="651563"/>
                </a:lnTo>
                <a:lnTo>
                  <a:pt x="443136" y="655888"/>
                </a:lnTo>
                <a:lnTo>
                  <a:pt x="435688" y="661235"/>
                </a:lnTo>
                <a:lnTo>
                  <a:pt x="399558" y="678778"/>
                </a:lnTo>
                <a:lnTo>
                  <a:pt x="354922" y="702223"/>
                </a:lnTo>
                <a:lnTo>
                  <a:pt x="343789" y="705857"/>
                </a:lnTo>
                <a:lnTo>
                  <a:pt x="333773" y="710720"/>
                </a:lnTo>
                <a:lnTo>
                  <a:pt x="297681" y="720904"/>
                </a:lnTo>
                <a:lnTo>
                  <a:pt x="251705" y="735907"/>
                </a:lnTo>
                <a:lnTo>
                  <a:pt x="237150" y="737983"/>
                </a:lnTo>
                <a:lnTo>
                  <a:pt x="224527" y="741545"/>
                </a:lnTo>
                <a:lnTo>
                  <a:pt x="189342" y="744800"/>
                </a:lnTo>
                <a:lnTo>
                  <a:pt x="143442" y="751345"/>
                </a:lnTo>
                <a:lnTo>
                  <a:pt x="127265" y="750544"/>
                </a:lnTo>
                <a:lnTo>
                  <a:pt x="109764" y="752163"/>
                </a:lnTo>
                <a:lnTo>
                  <a:pt x="109763" y="752163"/>
                </a:lnTo>
                <a:lnTo>
                  <a:pt x="24296" y="745667"/>
                </a:lnTo>
                <a:lnTo>
                  <a:pt x="22392" y="745348"/>
                </a:lnTo>
                <a:lnTo>
                  <a:pt x="24295" y="745667"/>
                </a:lnTo>
                <a:lnTo>
                  <a:pt x="24296" y="745667"/>
                </a:lnTo>
                <a:lnTo>
                  <a:pt x="39857" y="748280"/>
                </a:lnTo>
                <a:cubicBezTo>
                  <a:pt x="62841" y="750848"/>
                  <a:pt x="86163" y="752163"/>
                  <a:pt x="109763" y="752163"/>
                </a:cubicBezTo>
                <a:lnTo>
                  <a:pt x="0" y="752163"/>
                </a:lnTo>
                <a:lnTo>
                  <a:pt x="0" y="741589"/>
                </a:lnTo>
                <a:lnTo>
                  <a:pt x="17680" y="744557"/>
                </a:lnTo>
                <a:lnTo>
                  <a:pt x="116098" y="721155"/>
                </a:lnTo>
                <a:lnTo>
                  <a:pt x="205132" y="684055"/>
                </a:lnTo>
                <a:lnTo>
                  <a:pt x="232451" y="668333"/>
                </a:lnTo>
                <a:lnTo>
                  <a:pt x="287926" y="634243"/>
                </a:lnTo>
                <a:lnTo>
                  <a:pt x="317556" y="611468"/>
                </a:lnTo>
                <a:lnTo>
                  <a:pt x="363536" y="572587"/>
                </a:lnTo>
                <a:lnTo>
                  <a:pt x="391497" y="544663"/>
                </a:lnTo>
                <a:lnTo>
                  <a:pt x="431050" y="499795"/>
                </a:lnTo>
                <a:lnTo>
                  <a:pt x="455623" y="468113"/>
                </a:lnTo>
                <a:lnTo>
                  <a:pt x="489661" y="416120"/>
                </a:lnTo>
                <a:lnTo>
                  <a:pt x="509571" y="382567"/>
                </a:lnTo>
                <a:lnTo>
                  <a:pt x="522719" y="354566"/>
                </a:lnTo>
                <a:lnTo>
                  <a:pt x="583727" y="188064"/>
                </a:lnTo>
                <a:lnTo>
                  <a:pt x="583734" y="188041"/>
                </a:lnTo>
                <a:lnTo>
                  <a:pt x="489713" y="188041"/>
                </a:lnTo>
                <a:lnTo>
                  <a:pt x="699465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8FB140-7891-C014-D5F4-3AC581A48C50}"/>
              </a:ext>
            </a:extLst>
          </p:cNvPr>
          <p:cNvSpPr txBox="1"/>
          <p:nvPr/>
        </p:nvSpPr>
        <p:spPr>
          <a:xfrm>
            <a:off x="5882609" y="3265961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olidFill>
                  <a:srgbClr val="C00000"/>
                </a:solidFill>
                <a:latin typeface="沐瑶随心手写体" panose="02010600010101010101" pitchFamily="2" charset="-122"/>
                <a:ea typeface="沐瑶随心手写体" panose="02010600010101010101" pitchFamily="2" charset="-122"/>
                <a:cs typeface="阿里巴巴普惠体" panose="00020600040101010101" pitchFamily="18" charset="-122"/>
              </a:rPr>
              <a:t>基于数据渲染出用户看到的界面</a:t>
            </a:r>
            <a:endParaRPr lang="zh-CN" altLang="en-US" sz="2000" dirty="0">
              <a:solidFill>
                <a:srgbClr val="C00000"/>
              </a:solidFill>
              <a:latin typeface="沐瑶随心手写体" panose="02010600010101010101" pitchFamily="2" charset="-122"/>
              <a:ea typeface="沐瑶随心手写体" panose="02010600010101010101" pitchFamily="2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016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v-if &amp; v-show</a:t>
            </a: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1A1A27-2140-20B1-1DFF-2D2389E3DDF0}"/>
              </a:ext>
            </a:extLst>
          </p:cNvPr>
          <p:cNvSpPr txBox="1">
            <a:spLocks/>
          </p:cNvSpPr>
          <p:nvPr/>
        </p:nvSpPr>
        <p:spPr>
          <a:xfrm>
            <a:off x="707020" y="1088078"/>
            <a:ext cx="6469848" cy="4335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作用：这两类指令，都是用来控制元素的显示与隐藏的</a:t>
            </a:r>
            <a:endParaRPr lang="en-US" altLang="zh-CN" sz="16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v-if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v-if="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，表达式值为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true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，显示；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false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，隐藏</a:t>
            </a:r>
            <a:endParaRPr lang="en-US" altLang="zh-CN" sz="14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原理：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基于条件判断，来控制创建或移除元素节点（条件渲染）</a:t>
            </a:r>
            <a:endParaRPr lang="en-US" altLang="zh-CN" sz="1400">
              <a:solidFill>
                <a:srgbClr val="C00000"/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场景：要么显示，要么不显示，不频繁切换的场景</a:t>
            </a:r>
            <a:endParaRPr lang="en-US" altLang="zh-CN" sz="14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其它：可以配合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v-else-if / v-else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进行链式调用条件判断</a:t>
            </a:r>
            <a:endParaRPr lang="en-US" altLang="zh-CN" sz="14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/>
            <a:endParaRPr lang="en-US" altLang="zh-CN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60000" lvl="1" indent="-360000">
              <a:buClr>
                <a:srgbClr val="404040"/>
              </a:buClr>
              <a:buSzPct val="85000"/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v-show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v-show="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，表达式值为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true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，显示；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false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，隐藏</a:t>
            </a:r>
            <a:endParaRPr lang="en-US" altLang="zh-CN" sz="140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原理：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基于</a:t>
            </a:r>
            <a:r>
              <a:rPr lang="en-US" altLang="zh-CN" sz="1400">
                <a:solidFill>
                  <a:srgbClr val="C00000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CSS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样式</a:t>
            </a:r>
            <a:r>
              <a:rPr lang="en-US" altLang="zh-CN" sz="1400">
                <a:solidFill>
                  <a:srgbClr val="C00000"/>
                </a:solidFill>
                <a:ea typeface="Fira Code" panose="020B0809050000020004" pitchFamily="49" charset="0"/>
                <a:cs typeface="阿里巴巴普惠体" panose="00020600040101010101" pitchFamily="18" charset="-122"/>
              </a:rPr>
              <a:t>display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来控制显示与隐藏</a:t>
            </a:r>
            <a:endParaRPr lang="en-US" altLang="zh-CN" sz="1400">
              <a:solidFill>
                <a:srgbClr val="C00000"/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场景：频繁切换显示隐藏的场景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8A58623-4651-8ABD-27D4-08087D59FE61}"/>
              </a:ext>
            </a:extLst>
          </p:cNvPr>
          <p:cNvGrpSpPr/>
          <p:nvPr/>
        </p:nvGrpSpPr>
        <p:grpSpPr>
          <a:xfrm>
            <a:off x="971354" y="6220582"/>
            <a:ext cx="10509765" cy="448408"/>
            <a:chOff x="710879" y="5978768"/>
            <a:chExt cx="10199307" cy="44840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BBC7569-8329-BD6D-4A0B-7B9EBFACA645}"/>
                </a:ext>
              </a:extLst>
            </p:cNvPr>
            <p:cNvSpPr/>
            <p:nvPr/>
          </p:nvSpPr>
          <p:spPr>
            <a:xfrm>
              <a:off x="710880" y="5978769"/>
              <a:ext cx="10199306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v-else-if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必须出现在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v-if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之后，可以出现多个； 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v-else 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必须出现在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v-if/v-else-if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之后 。 </a:t>
              </a:r>
              <a:endPara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3D1519C9-266A-5BB7-2178-02FE0CF6DB3E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Shape 2468">
              <a:extLst>
                <a:ext uri="{FF2B5EF4-FFF2-40B4-BE49-F238E27FC236}">
                  <a16:creationId xmlns:a16="http://schemas.microsoft.com/office/drawing/2014/main" id="{CC488839-FA8B-AE78-BBF6-DC077C0E875E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7487C48-5ED1-A621-3A4B-062FF1B19632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6FEECFD-665B-B155-BC0B-B736AEA48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" t="14097" r="55560" b="25752"/>
          <a:stretch/>
        </p:blipFill>
        <p:spPr>
          <a:xfrm>
            <a:off x="7924799" y="2504037"/>
            <a:ext cx="3721313" cy="3457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CE62FF-76FE-F04D-0805-6AC9ACCB0F1C}"/>
              </a:ext>
            </a:extLst>
          </p:cNvPr>
          <p:cNvSpPr/>
          <p:nvPr/>
        </p:nvSpPr>
        <p:spPr>
          <a:xfrm>
            <a:off x="7341861" y="1002119"/>
            <a:ext cx="4304251" cy="1086657"/>
          </a:xfrm>
          <a:prstGeom prst="roundRect">
            <a:avLst>
              <a:gd name="adj" fmla="val 4158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200" b="0">
                <a:solidFill>
                  <a:srgbClr val="962E2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&lt;span </a:t>
            </a:r>
            <a:r>
              <a:rPr lang="en-US" altLang="zh-CN" sz="1200" b="0">
                <a:solidFill>
                  <a:srgbClr val="3333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v-if</a:t>
            </a:r>
            <a:r>
              <a:rPr lang="en-US" altLang="zh-CN" sz="1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="gender == 1"</a:t>
            </a:r>
            <a:r>
              <a:rPr lang="en-US" altLang="zh-CN" sz="1200" b="0">
                <a:solidFill>
                  <a:srgbClr val="962E2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r>
              <a:rPr lang="zh-CN" altLang="en-US" sz="1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男生</a:t>
            </a:r>
            <a:r>
              <a:rPr lang="en-US" altLang="zh-CN" sz="1200" b="0">
                <a:solidFill>
                  <a:srgbClr val="962E2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&lt;/span&gt;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200">
              <a:solidFill>
                <a:srgbClr val="962E2E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200">
              <a:solidFill>
                <a:srgbClr val="962E2E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AD52D58-D025-D9C9-2670-A732AB81D4BF}"/>
              </a:ext>
            </a:extLst>
          </p:cNvPr>
          <p:cNvSpPr/>
          <p:nvPr/>
        </p:nvSpPr>
        <p:spPr>
          <a:xfrm>
            <a:off x="7353769" y="1389799"/>
            <a:ext cx="4127350" cy="674281"/>
          </a:xfrm>
          <a:prstGeom prst="roundRect">
            <a:avLst>
              <a:gd name="adj" fmla="val 4158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&lt;span </a:t>
            </a:r>
            <a:r>
              <a:rPr lang="en-US" altLang="zh-CN" sz="1200">
                <a:solidFill>
                  <a:srgbClr val="3333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v-else-if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="gender == 2"</a:t>
            </a: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女生</a:t>
            </a: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&lt;/span&gt;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&lt;span </a:t>
            </a:r>
            <a:r>
              <a:rPr lang="en-US" altLang="zh-CN" sz="1200">
                <a:solidFill>
                  <a:srgbClr val="3333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v-else</a:t>
            </a: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未知</a:t>
            </a:r>
            <a:r>
              <a:rPr lang="en-US" altLang="zh-CN" sz="1200">
                <a:solidFill>
                  <a:srgbClr val="962E2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21355904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72E51-E2F7-1629-A6E2-E9739A37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员工列表数据渲染展示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D1B4A-819C-57A5-6D9C-278671D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9" y="1087097"/>
            <a:ext cx="8976957" cy="1682117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81930573-C7A4-48DC-D9DB-7F8F61038AC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574306" y="1928156"/>
            <a:ext cx="12700" cy="2247239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文档 11">
            <a:extLst>
              <a:ext uri="{FF2B5EF4-FFF2-40B4-BE49-F238E27FC236}">
                <a16:creationId xmlns:a16="http://schemas.microsoft.com/office/drawing/2014/main" id="{749F12E2-4DB0-B114-6A21-BBFFFEEA6508}"/>
              </a:ext>
            </a:extLst>
          </p:cNvPr>
          <p:cNvSpPr/>
          <p:nvPr/>
        </p:nvSpPr>
        <p:spPr>
          <a:xfrm>
            <a:off x="10085002" y="2306631"/>
            <a:ext cx="1284127" cy="1687509"/>
          </a:xfrm>
          <a:prstGeom prst="flowChartDocument">
            <a:avLst/>
          </a:prstGeom>
          <a:solidFill>
            <a:srgbClr val="00C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job:</a:t>
            </a:r>
          </a:p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  1: </a:t>
            </a:r>
            <a:r>
              <a:rPr lang="zh-CN" altLang="en-US" sz="1050" b="1">
                <a:latin typeface="Fira Code" panose="020B0809050000020004" pitchFamily="49" charset="0"/>
                <a:ea typeface="Fira Code" panose="020B0809050000020004" pitchFamily="49" charset="0"/>
              </a:rPr>
              <a:t>班主任</a:t>
            </a:r>
            <a:endParaRPr lang="en-US" altLang="zh-CN" sz="1050" b="1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  2: </a:t>
            </a:r>
            <a:r>
              <a:rPr lang="zh-CN" altLang="en-US" sz="1050" b="1">
                <a:latin typeface="Fira Code" panose="020B0809050000020004" pitchFamily="49" charset="0"/>
                <a:ea typeface="Fira Code" panose="020B0809050000020004" pitchFamily="49" charset="0"/>
              </a:rPr>
              <a:t>讲师</a:t>
            </a:r>
            <a:endParaRPr lang="en-US" altLang="zh-CN" sz="1050" b="1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  3: </a:t>
            </a:r>
            <a:r>
              <a:rPr lang="zh-CN" altLang="en-US" sz="1050" b="1">
                <a:latin typeface="Fira Code" panose="020B0809050000020004" pitchFamily="49" charset="0"/>
                <a:ea typeface="Fira Code" panose="020B0809050000020004" pitchFamily="49" charset="0"/>
              </a:rPr>
              <a:t>学工主管</a:t>
            </a:r>
            <a:endParaRPr lang="en-US" altLang="zh-CN" sz="1050" b="1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  4</a:t>
            </a:r>
            <a:r>
              <a:rPr lang="zh-CN" altLang="en-US" sz="1050" b="1">
                <a:latin typeface="Fira Code" panose="020B0809050000020004" pitchFamily="49" charset="0"/>
                <a:ea typeface="Fira Code" panose="020B0809050000020004" pitchFamily="49" charset="0"/>
              </a:rPr>
              <a:t>：教研主管</a:t>
            </a:r>
            <a:endParaRPr lang="en-US" altLang="zh-CN" sz="1050" b="1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50" b="1">
                <a:latin typeface="Fira Code" panose="020B0809050000020004" pitchFamily="49" charset="0"/>
                <a:ea typeface="Fira Code" panose="020B0809050000020004" pitchFamily="49" charset="0"/>
              </a:rPr>
              <a:t>  5</a:t>
            </a:r>
            <a:r>
              <a:rPr lang="zh-CN" altLang="en-US" sz="1050" b="1">
                <a:latin typeface="Fira Code" panose="020B0809050000020004" pitchFamily="49" charset="0"/>
                <a:ea typeface="Fira Code" panose="020B0809050000020004" pitchFamily="49" charset="0"/>
              </a:rPr>
              <a:t>：咨询师</a:t>
            </a:r>
            <a:endParaRPr lang="zh-CN" altLang="en-US" sz="1050" b="1">
              <a:latin typeface="Fira Code" panose="020B08090500000200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E14480-E4A0-631A-EEAF-9416DB4BA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9" y="3706906"/>
            <a:ext cx="8976957" cy="15012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56E660-CDCA-93A3-A4DA-F29E6364286E}"/>
              </a:ext>
            </a:extLst>
          </p:cNvPr>
          <p:cNvSpPr/>
          <p:nvPr/>
        </p:nvSpPr>
        <p:spPr>
          <a:xfrm>
            <a:off x="3544794" y="3994140"/>
            <a:ext cx="686548" cy="1214044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483969"/>
      </p:ext>
    </p:extLst>
  </p:cSld>
  <p:clrMapOvr>
    <a:masterClrMapping/>
  </p:clrMapOvr>
  <p:transition spd="med">
    <p:pull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3D0BA3-841B-282A-3B01-785CBD758D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7845473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v-if </a:t>
            </a:r>
            <a:r>
              <a:rPr lang="zh-CN" altLang="en-US" sz="1800"/>
              <a:t>与 </a:t>
            </a:r>
            <a:r>
              <a:rPr lang="en-US" altLang="zh-CN" sz="1800"/>
              <a:t>v-show </a:t>
            </a:r>
            <a:r>
              <a:rPr lang="zh-CN" altLang="en-US" sz="1800"/>
              <a:t>的作用</a:t>
            </a:r>
            <a:r>
              <a:rPr lang="en-US" altLang="zh-CN" sz="1800"/>
              <a:t>?</a:t>
            </a: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根据条件判断</a:t>
            </a:r>
            <a:r>
              <a:rPr lang="en-US" altLang="zh-CN" sz="1600"/>
              <a:t>,</a:t>
            </a:r>
            <a:r>
              <a:rPr lang="zh-CN" altLang="en-US" sz="1600"/>
              <a:t>是否展示某元素</a:t>
            </a:r>
            <a:endParaRPr lang="en-US" altLang="zh-CN" sz="160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v-if </a:t>
            </a:r>
            <a:r>
              <a:rPr lang="zh-CN" altLang="en-US" sz="1800"/>
              <a:t>与 </a:t>
            </a:r>
            <a:r>
              <a:rPr lang="en-US" altLang="zh-CN" sz="1800"/>
              <a:t>v-show </a:t>
            </a:r>
            <a:r>
              <a:rPr lang="zh-CN" altLang="en-US" sz="1800"/>
              <a:t>的区别</a:t>
            </a:r>
            <a:r>
              <a:rPr lang="en-US" altLang="zh-CN" sz="1800"/>
              <a:t>?</a:t>
            </a: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/>
              <a:t>v-if: </a:t>
            </a:r>
            <a:r>
              <a:rPr lang="zh-CN" altLang="en-US" sz="1600"/>
              <a:t>条件不成立</a:t>
            </a:r>
            <a:r>
              <a:rPr lang="en-US" altLang="zh-CN" sz="1600"/>
              <a:t>,</a:t>
            </a:r>
            <a:r>
              <a:rPr lang="zh-CN" altLang="en-US" sz="1600"/>
              <a:t>直接不渲染这个元素 </a:t>
            </a:r>
            <a:r>
              <a:rPr lang="en-US" altLang="zh-CN" sz="1600"/>
              <a:t>(</a:t>
            </a:r>
            <a:r>
              <a:rPr lang="zh-CN" altLang="en-US" sz="1600"/>
              <a:t>不频繁切换的场景</a:t>
            </a:r>
            <a:r>
              <a:rPr lang="en-US" altLang="zh-CN" sz="1600"/>
              <a:t>)</a:t>
            </a: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/>
              <a:t>v-show: </a:t>
            </a:r>
            <a:r>
              <a:rPr lang="zh-CN" altLang="en-US" sz="1600"/>
              <a:t>通过</a:t>
            </a:r>
            <a:r>
              <a:rPr lang="en-US" altLang="zh-CN" sz="1600"/>
              <a:t>css</a:t>
            </a:r>
            <a:r>
              <a:rPr lang="zh-CN" altLang="en-US" sz="1600"/>
              <a:t>样式</a:t>
            </a:r>
            <a:r>
              <a:rPr lang="en-US" altLang="zh-CN" sz="1600"/>
              <a:t>,</a:t>
            </a:r>
            <a:r>
              <a:rPr lang="zh-CN" altLang="en-US" sz="1600"/>
              <a:t>来控制元素的展示与隐藏 </a:t>
            </a:r>
            <a:r>
              <a:rPr lang="en-US" altLang="zh-CN" sz="1600"/>
              <a:t>(</a:t>
            </a:r>
            <a:r>
              <a:rPr lang="zh-CN" altLang="en-US" sz="1600"/>
              <a:t>频繁切换的场景</a:t>
            </a:r>
            <a:r>
              <a:rPr lang="en-US" altLang="zh-CN" sz="1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1203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1AD62-B2C9-DB70-8CD2-9AD0C405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员工列表数据渲染，获取用户输入的条件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0E065D-00A1-B6AB-B931-79E27FA0B9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706" y="1024932"/>
            <a:ext cx="10740933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搜索栏中当用户点击查询按钮时，需要获取到用户输入的表单数据，并输出出来 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CBA205-4EE6-294F-913B-50921E40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04" y="1636866"/>
            <a:ext cx="9644072" cy="2112157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2323CF7-C067-F2A8-6826-540E809FF343}"/>
              </a:ext>
            </a:extLst>
          </p:cNvPr>
          <p:cNvCxnSpPr/>
          <p:nvPr/>
        </p:nvCxnSpPr>
        <p:spPr>
          <a:xfrm flipH="1">
            <a:off x="979104" y="2061882"/>
            <a:ext cx="732221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E5AD0C8-6B99-B879-DCC8-91F9F23000C7}"/>
              </a:ext>
            </a:extLst>
          </p:cNvPr>
          <p:cNvCxnSpPr/>
          <p:nvPr/>
        </p:nvCxnSpPr>
        <p:spPr>
          <a:xfrm>
            <a:off x="988069" y="2052917"/>
            <a:ext cx="0" cy="228600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7DAF926-6D3C-C9EF-D165-00CB8E130F2E}"/>
              </a:ext>
            </a:extLst>
          </p:cNvPr>
          <p:cNvCxnSpPr>
            <a:cxnSpLocks/>
          </p:cNvCxnSpPr>
          <p:nvPr/>
        </p:nvCxnSpPr>
        <p:spPr>
          <a:xfrm>
            <a:off x="8480612" y="2061882"/>
            <a:ext cx="1183341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ABBE7B1-4734-97C3-A694-4C26D5EF12B3}"/>
              </a:ext>
            </a:extLst>
          </p:cNvPr>
          <p:cNvSpPr txBox="1"/>
          <p:nvPr/>
        </p:nvSpPr>
        <p:spPr>
          <a:xfrm>
            <a:off x="582706" y="4447191"/>
            <a:ext cx="2505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采集表单项数据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v-model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57CC8B-47D5-62B1-16A3-2508730FCD36}"/>
              </a:ext>
            </a:extLst>
          </p:cNvPr>
          <p:cNvSpPr txBox="1"/>
          <p:nvPr/>
        </p:nvSpPr>
        <p:spPr>
          <a:xfrm>
            <a:off x="9763539" y="1907993"/>
            <a:ext cx="191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事件绑定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v-on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94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endParaRPr lang="zh-CN" altLang="en-US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9F7A8C3F-9EDE-8458-830B-A6F415878C38}"/>
              </a:ext>
            </a:extLst>
          </p:cNvPr>
          <p:cNvSpPr txBox="1">
            <a:spLocks/>
          </p:cNvSpPr>
          <p:nvPr/>
        </p:nvSpPr>
        <p:spPr>
          <a:xfrm>
            <a:off x="624893" y="1149158"/>
            <a:ext cx="10698800" cy="10562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作用：在表单元素上使用，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双向数据绑定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。可以方便的 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 或 设置 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表单项数据 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v-model="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  <a:endParaRPr lang="zh-CN" altLang="en-US" sz="16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19B513-78B0-6C24-ECF4-A1BBB5FF9FC8}"/>
              </a:ext>
            </a:extLst>
          </p:cNvPr>
          <p:cNvGrpSpPr/>
          <p:nvPr/>
        </p:nvGrpSpPr>
        <p:grpSpPr>
          <a:xfrm>
            <a:off x="933335" y="6197920"/>
            <a:ext cx="10467380" cy="448408"/>
            <a:chOff x="710879" y="5978768"/>
            <a:chExt cx="10002919" cy="44840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9629F6F-C833-F3C3-2DA2-F53E04A5FF48}"/>
                </a:ext>
              </a:extLst>
            </p:cNvPr>
            <p:cNvSpPr/>
            <p:nvPr/>
          </p:nvSpPr>
          <p:spPr>
            <a:xfrm>
              <a:off x="710880" y="5978769"/>
              <a:ext cx="10002918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v-model 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中绑定的变量，必须在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data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中定义。</a:t>
              </a:r>
              <a:endPara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8135A9B2-9208-D59C-5A01-3CA24E448676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Shape 2468">
              <a:extLst>
                <a:ext uri="{FF2B5EF4-FFF2-40B4-BE49-F238E27FC236}">
                  <a16:creationId xmlns:a16="http://schemas.microsoft.com/office/drawing/2014/main" id="{F065918C-636A-FE8D-F554-A2301A7D2BFC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4B81CE-2E86-582C-A61E-C44C373EB735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0" name="!!组合 9">
            <a:extLst>
              <a:ext uri="{FF2B5EF4-FFF2-40B4-BE49-F238E27FC236}">
                <a16:creationId xmlns:a16="http://schemas.microsoft.com/office/drawing/2014/main" id="{3949D34A-DA3A-8351-76C1-4A4B0F530F35}"/>
              </a:ext>
            </a:extLst>
          </p:cNvPr>
          <p:cNvGrpSpPr/>
          <p:nvPr/>
        </p:nvGrpSpPr>
        <p:grpSpPr>
          <a:xfrm>
            <a:off x="1028551" y="2321862"/>
            <a:ext cx="3543448" cy="3122511"/>
            <a:chOff x="2297722" y="3660319"/>
            <a:chExt cx="3940123" cy="3122511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07FDBE7-495A-EE3F-0D98-D68CDF24C1F0}"/>
                </a:ext>
              </a:extLst>
            </p:cNvPr>
            <p:cNvSpPr/>
            <p:nvPr/>
          </p:nvSpPr>
          <p:spPr>
            <a:xfrm>
              <a:off x="2297723" y="3660319"/>
              <a:ext cx="3940122" cy="3122511"/>
            </a:xfrm>
            <a:prstGeom prst="roundRect">
              <a:avLst>
                <a:gd name="adj" fmla="val 229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795E26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createApp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({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</a:t>
              </a:r>
              <a:r>
                <a:rPr lang="en-US" altLang="zh-CN" sz="1100" b="0">
                  <a:solidFill>
                    <a:srgbClr val="795E26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data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</a:t>
              </a:r>
              <a:r>
                <a:rPr lang="en-US" altLang="zh-CN" sz="1100" b="0">
                  <a:solidFill>
                    <a:srgbClr val="AF00DB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return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</a:t>
              </a:r>
              <a:r>
                <a:rPr lang="en-US" altLang="zh-CN" sz="1100" b="0">
                  <a:solidFill>
                    <a:srgbClr val="008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</a:t>
              </a:r>
              <a:r>
                <a:rPr lang="zh-CN" altLang="en-US" sz="1100" b="0">
                  <a:solidFill>
                    <a:srgbClr val="008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定义数据模型，采集员工搜索表单数据</a:t>
              </a:r>
              <a:endParaRPr lang="zh-CN" altLang="en-US" sz="11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</a:rPr>
                <a:t>        </a:t>
              </a:r>
              <a:r>
                <a:rPr lang="en-US" altLang="zh-CN" sz="1100" b="0">
                  <a:solidFill>
                    <a:srgbClr val="00108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searchForm: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  </a:t>
              </a:r>
              <a:r>
                <a:rPr lang="en-US" altLang="zh-CN" sz="1100" b="0">
                  <a:solidFill>
                    <a:srgbClr val="00108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name: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  </a:t>
              </a:r>
              <a:r>
                <a:rPr lang="en-US" altLang="zh-CN" sz="1100" b="0">
                  <a:solidFill>
                    <a:srgbClr val="00108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gender: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  </a:t>
              </a:r>
              <a:r>
                <a:rPr lang="en-US" altLang="zh-CN" sz="1100" b="0">
                  <a:solidFill>
                    <a:srgbClr val="00108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job: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''</a:t>
              </a:r>
              <a:endPara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 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}).</a:t>
              </a:r>
              <a:r>
                <a:rPr lang="en-US" altLang="zh-CN" sz="1100" b="0">
                  <a:solidFill>
                    <a:srgbClr val="795E26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mount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'#container'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)</a:t>
              </a:r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8D32B69A-1B8C-415E-6D0E-EAD5EF3813C6}"/>
                </a:ext>
              </a:extLst>
            </p:cNvPr>
            <p:cNvSpPr/>
            <p:nvPr/>
          </p:nvSpPr>
          <p:spPr>
            <a:xfrm>
              <a:off x="2297722" y="3660322"/>
              <a:ext cx="394012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57B300D-6B3D-9BE2-FF50-A5D9460C838C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4C30550-3E9F-2C18-0D13-63AA41B15317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D43C259-6362-A53A-C198-BCCE33727B65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914A0D14-FDBD-BD85-6793-07BDA037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98" y="2348181"/>
            <a:ext cx="6795502" cy="1488289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3A643F3-8EA4-D164-52EC-68BA0057CCE2}"/>
              </a:ext>
            </a:extLst>
          </p:cNvPr>
          <p:cNvSpPr/>
          <p:nvPr/>
        </p:nvSpPr>
        <p:spPr>
          <a:xfrm>
            <a:off x="4828278" y="4257747"/>
            <a:ext cx="6726922" cy="330827"/>
          </a:xfrm>
          <a:prstGeom prst="roundRect">
            <a:avLst>
              <a:gd name="adj" fmla="val 7578"/>
            </a:avLst>
          </a:prstGeom>
          <a:solidFill>
            <a:srgbClr val="F6F6F6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zh-CN" sz="11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&lt;input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E5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type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"text"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E5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id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"name"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E5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v-model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altLang="zh-CN" sz="1100" b="0">
                <a:solidFill>
                  <a:srgbClr val="0000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"searchForm.name"</a:t>
            </a:r>
            <a:r>
              <a:rPr lang="en-US" altLang="zh-CN" sz="1100" b="0">
                <a:solidFill>
                  <a:srgbClr val="8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&gt;</a:t>
            </a:r>
            <a:endParaRPr lang="en-US" altLang="zh-CN" sz="1100" b="0">
              <a:solidFill>
                <a:srgbClr val="000000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BE50C95-5CB7-31C4-A867-A2CA9A07CC9B}"/>
              </a:ext>
            </a:extLst>
          </p:cNvPr>
          <p:cNvSpPr/>
          <p:nvPr/>
        </p:nvSpPr>
        <p:spPr>
          <a:xfrm>
            <a:off x="1841052" y="3863365"/>
            <a:ext cx="959223" cy="27019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B49AB3C-4665-6F29-22A8-208564CAEC17}"/>
              </a:ext>
            </a:extLst>
          </p:cNvPr>
          <p:cNvSpPr/>
          <p:nvPr/>
        </p:nvSpPr>
        <p:spPr>
          <a:xfrm>
            <a:off x="5074022" y="2375205"/>
            <a:ext cx="1488141" cy="256534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9B1CF415-DD97-C329-01E0-A9DBE2E9178A}"/>
              </a:ext>
            </a:extLst>
          </p:cNvPr>
          <p:cNvCxnSpPr>
            <a:stCxn id="19" idx="2"/>
            <a:endCxn id="18" idx="6"/>
          </p:cNvCxnSpPr>
          <p:nvPr/>
        </p:nvCxnSpPr>
        <p:spPr>
          <a:xfrm rot="5400000">
            <a:off x="3625824" y="1806190"/>
            <a:ext cx="1366721" cy="3017818"/>
          </a:xfrm>
          <a:prstGeom prst="curvedConnector2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B40C34D3-CF5B-6D3C-3778-4D1019FF2FE3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rot="5400000" flipH="1" flipV="1">
            <a:off x="3017397" y="1806740"/>
            <a:ext cx="1359893" cy="2753358"/>
          </a:xfrm>
          <a:prstGeom prst="curvedConnector2">
            <a:avLst/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v-on</a:t>
            </a: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9E2496C-4A1D-81BB-B9A7-F2B1D3CE678F}"/>
              </a:ext>
            </a:extLst>
          </p:cNvPr>
          <p:cNvSpPr txBox="1">
            <a:spLocks/>
          </p:cNvSpPr>
          <p:nvPr/>
        </p:nvSpPr>
        <p:spPr>
          <a:xfrm>
            <a:off x="639163" y="1097043"/>
            <a:ext cx="5098248" cy="1927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作用：为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标签绑定事件（添加事件监听）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语法：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v-on: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事件名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="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"</a:t>
            </a:r>
          </a:p>
          <a:p>
            <a:pPr marL="540000"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简写为  </a:t>
            </a:r>
            <a:r>
              <a:rPr lang="en-US" altLang="zh-CN" sz="140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@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事件名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="…"</a:t>
            </a:r>
            <a:endParaRPr lang="zh-CN" altLang="en-US" sz="14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" name="!!组合 9">
            <a:extLst>
              <a:ext uri="{FF2B5EF4-FFF2-40B4-BE49-F238E27FC236}">
                <a16:creationId xmlns:a16="http://schemas.microsoft.com/office/drawing/2014/main" id="{C043BD80-B160-0894-C68F-158D2C0B0611}"/>
              </a:ext>
            </a:extLst>
          </p:cNvPr>
          <p:cNvGrpSpPr/>
          <p:nvPr/>
        </p:nvGrpSpPr>
        <p:grpSpPr>
          <a:xfrm>
            <a:off x="1143535" y="3105460"/>
            <a:ext cx="5584547" cy="1386294"/>
            <a:chOff x="2297723" y="3660321"/>
            <a:chExt cx="5584547" cy="138629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7ADD3AB-C020-8681-F977-CB62082FC58F}"/>
                </a:ext>
              </a:extLst>
            </p:cNvPr>
            <p:cNvSpPr/>
            <p:nvPr/>
          </p:nvSpPr>
          <p:spPr>
            <a:xfrm>
              <a:off x="2297723" y="3660321"/>
              <a:ext cx="5584547" cy="1386294"/>
            </a:xfrm>
            <a:prstGeom prst="roundRect">
              <a:avLst>
                <a:gd name="adj" fmla="val 666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&lt;div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id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"app"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&lt;button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type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"button"</a:t>
              </a: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v-on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: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click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="handle"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r>
                <a:rPr lang="zh-CN" altLang="en-US" sz="1100" b="0">
                  <a:solidFill>
                    <a:schemeClr val="tx1"/>
                  </a:solidFill>
                  <a:effectLst/>
                  <a:ea typeface="Fira Code" panose="020B0809050000020004" pitchFamily="49" charset="0"/>
                </a:rPr>
                <a:t>点我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&lt;/button&gt;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   &lt;button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type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"button"</a:t>
              </a:r>
              <a:r>
                <a:rPr lang="zh-CN" altLang="en-US" sz="1100" b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@click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="handle"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r>
                <a:rPr lang="zh-CN" altLang="en-US" sz="1100">
                  <a:solidFill>
                    <a:schemeClr val="tx1"/>
                  </a:solidFill>
                  <a:ea typeface="Fira Code" panose="020B0809050000020004" pitchFamily="49" charset="0"/>
                </a:rPr>
                <a:t>再点我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&lt;/button&gt;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&lt;/div&gt;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596F8955-536B-7C90-AC68-3E2A6E1BE204}"/>
                </a:ext>
              </a:extLst>
            </p:cNvPr>
            <p:cNvSpPr/>
            <p:nvPr/>
          </p:nvSpPr>
          <p:spPr>
            <a:xfrm>
              <a:off x="2297723" y="3660322"/>
              <a:ext cx="5584547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732CC95-5FFC-E256-97BA-00D59BF1E373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A09898B-ED12-86F1-81DF-5CDC3B6AB44A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F19D4A2-1299-0691-3C2F-F9A9723F141A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11" name="!!组合 9">
            <a:extLst>
              <a:ext uri="{FF2B5EF4-FFF2-40B4-BE49-F238E27FC236}">
                <a16:creationId xmlns:a16="http://schemas.microsoft.com/office/drawing/2014/main" id="{67570655-FE2A-52CC-9FDE-4283F3542249}"/>
              </a:ext>
            </a:extLst>
          </p:cNvPr>
          <p:cNvGrpSpPr/>
          <p:nvPr/>
        </p:nvGrpSpPr>
        <p:grpSpPr>
          <a:xfrm>
            <a:off x="7277983" y="2767460"/>
            <a:ext cx="4555429" cy="2823856"/>
            <a:chOff x="2297723" y="3660321"/>
            <a:chExt cx="4555429" cy="282385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3335E37F-F6FC-2DC8-8BAE-030124FBBF1A}"/>
                </a:ext>
              </a:extLst>
            </p:cNvPr>
            <p:cNvSpPr/>
            <p:nvPr/>
          </p:nvSpPr>
          <p:spPr>
            <a:xfrm>
              <a:off x="2297724" y="3660321"/>
              <a:ext cx="4555428" cy="2823856"/>
            </a:xfrm>
            <a:prstGeom prst="roundRect">
              <a:avLst>
                <a:gd name="adj" fmla="val 2167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 const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app = createApp({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data()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  </a:t>
              </a:r>
              <a:r>
                <a:rPr lang="en-US" altLang="zh-CN" sz="1100" b="0">
                  <a:solidFill>
                    <a:srgbClr val="00B050"/>
                  </a:solidFill>
                  <a:effectLst/>
                  <a:ea typeface="Fira Code" panose="020B0809050000020004" pitchFamily="49" charset="0"/>
                </a:rPr>
                <a:t>//...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},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methods: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handle()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  console.log(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zh-CN" altLang="en-US" sz="11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试试就试试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},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}).mount(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"#app"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1F8292D7-89E8-7358-E7C8-335BCA1555E7}"/>
                </a:ext>
              </a:extLst>
            </p:cNvPr>
            <p:cNvSpPr/>
            <p:nvPr/>
          </p:nvSpPr>
          <p:spPr>
            <a:xfrm>
              <a:off x="2297723" y="3660322"/>
              <a:ext cx="4555429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4A7A6C5-1C86-E6E9-EEB8-511987FC7796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900CB28-BF76-7DF7-216B-BA6D8AA8DB6D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F782669-98AE-B6F4-21FE-6B22ECABE23B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37CF9D21-85D4-3340-ACC2-41E0A8DF82F9}"/>
              </a:ext>
            </a:extLst>
          </p:cNvPr>
          <p:cNvSpPr/>
          <p:nvPr/>
        </p:nvSpPr>
        <p:spPr>
          <a:xfrm>
            <a:off x="7277983" y="3995904"/>
            <a:ext cx="4555429" cy="1283574"/>
          </a:xfrm>
          <a:prstGeom prst="rect">
            <a:avLst/>
          </a:prstGeom>
          <a:solidFill>
            <a:srgbClr val="00B05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186D34D-5688-CC75-2E91-10E6A6123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0"/>
          <a:stretch/>
        </p:blipFill>
        <p:spPr>
          <a:xfrm>
            <a:off x="5504889" y="1052657"/>
            <a:ext cx="6570570" cy="14882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7F18A5D-A965-178A-077A-530519AE384E}"/>
              </a:ext>
            </a:extLst>
          </p:cNvPr>
          <p:cNvCxnSpPr/>
          <p:nvPr/>
        </p:nvCxnSpPr>
        <p:spPr>
          <a:xfrm>
            <a:off x="10811435" y="1362636"/>
            <a:ext cx="63649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7765C1E-91D0-DBBD-8DE5-6D4F36213A11}"/>
              </a:ext>
            </a:extLst>
          </p:cNvPr>
          <p:cNvGrpSpPr/>
          <p:nvPr/>
        </p:nvGrpSpPr>
        <p:grpSpPr>
          <a:xfrm>
            <a:off x="849664" y="6281301"/>
            <a:ext cx="10840313" cy="448408"/>
            <a:chOff x="710879" y="5978768"/>
            <a:chExt cx="10359304" cy="448408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054D859F-1CBE-9539-85DE-18B2E96F4FA5}"/>
                </a:ext>
              </a:extLst>
            </p:cNvPr>
            <p:cNvSpPr/>
            <p:nvPr/>
          </p:nvSpPr>
          <p:spPr>
            <a:xfrm>
              <a:off x="710880" y="5978769"/>
              <a:ext cx="10359303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methods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函数中的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this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指向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Vue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实例，可以通过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this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获取到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data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中定义的数据。</a:t>
              </a:r>
              <a:endPara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endParaRPr>
            </a:p>
          </p:txBody>
        </p:sp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FBB47B1F-4F1A-F7F7-1BD1-14C71B98CB0C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Shape 2468">
              <a:extLst>
                <a:ext uri="{FF2B5EF4-FFF2-40B4-BE49-F238E27FC236}">
                  <a16:creationId xmlns:a16="http://schemas.microsoft.com/office/drawing/2014/main" id="{1D26B34E-9568-B018-BA8B-2CE703A2FACD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10A40A4-257A-2D99-D9B3-D34B0C201548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34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36D06F-DB3E-28AA-3CDC-F3087DCA8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8"/>
            <a:ext cx="8178265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v-model</a:t>
            </a:r>
            <a:r>
              <a:rPr lang="zh-CN" altLang="en-US"/>
              <a:t>指令</a:t>
            </a:r>
            <a:endParaRPr lang="en-US" altLang="zh-CN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作用：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表单元素上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进行双向数据绑定， 用于获取或设置表单项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 </a:t>
            </a:r>
            <a:endParaRPr lang="en-US" altLang="zh-CN" sz="1600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注意：</a:t>
            </a:r>
            <a:r>
              <a:rPr lang="en-US" altLang="zh-CN" sz="1600"/>
              <a:t>v-model="</a:t>
            </a:r>
            <a:r>
              <a:rPr lang="zh-CN" altLang="en-US" sz="1600"/>
              <a:t>变量</a:t>
            </a:r>
            <a:r>
              <a:rPr lang="en-US" altLang="zh-CN" sz="1600"/>
              <a:t>", </a:t>
            </a:r>
            <a:r>
              <a:rPr lang="zh-CN" altLang="en-US" sz="1600"/>
              <a:t>变量必须在</a:t>
            </a:r>
            <a:r>
              <a:rPr lang="en-US" altLang="zh-CN" sz="1600"/>
              <a:t>data</a:t>
            </a:r>
            <a:r>
              <a:rPr lang="zh-CN" altLang="en-US" sz="1600"/>
              <a:t>中声明</a:t>
            </a:r>
            <a:endParaRPr lang="en-US" altLang="zh-CN" sz="1600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v-on</a:t>
            </a:r>
            <a:r>
              <a:rPr lang="zh-CN" altLang="en-US"/>
              <a:t>指令</a:t>
            </a:r>
            <a:endParaRPr lang="en-US" altLang="zh-CN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作用</a:t>
            </a:r>
            <a:r>
              <a:rPr lang="en-US" altLang="zh-CN" sz="1600"/>
              <a:t>: </a:t>
            </a:r>
            <a:r>
              <a:rPr lang="zh-CN" altLang="en-US" sz="1600"/>
              <a:t>事件绑定</a:t>
            </a:r>
            <a:endParaRPr lang="en-US" altLang="zh-CN" sz="1600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语法</a:t>
            </a:r>
            <a:r>
              <a:rPr lang="en-US" altLang="zh-CN" sz="1600"/>
              <a:t>: </a:t>
            </a:r>
            <a:r>
              <a:rPr lang="en-US" altLang="zh-CN" sz="1600">
                <a:solidFill>
                  <a:srgbClr val="001FEE"/>
                </a:solidFill>
              </a:rPr>
              <a:t>v-on:</a:t>
            </a:r>
            <a:r>
              <a:rPr lang="en-US" altLang="zh-CN" sz="1600">
                <a:solidFill>
                  <a:srgbClr val="C00000"/>
                </a:solidFill>
              </a:rPr>
              <a:t>click</a:t>
            </a:r>
            <a:r>
              <a:rPr lang="en-US" altLang="zh-CN" sz="1600"/>
              <a:t>="..." / </a:t>
            </a:r>
            <a:r>
              <a:rPr lang="en-US" altLang="zh-CN" sz="1600">
                <a:solidFill>
                  <a:srgbClr val="001FEE"/>
                </a:solidFill>
              </a:rPr>
              <a:t>@</a:t>
            </a:r>
            <a:r>
              <a:rPr lang="en-US" altLang="zh-CN" sz="1600">
                <a:solidFill>
                  <a:srgbClr val="C00000"/>
                </a:solidFill>
              </a:rPr>
              <a:t>click</a:t>
            </a:r>
            <a:r>
              <a:rPr lang="en-US" altLang="zh-CN" sz="1600"/>
              <a:t>="..."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4235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8283C-97F7-F54E-4FBF-EB4CFB2F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从服务器端动态获取数据渲染展示列表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501561-C41F-89B2-6EB0-1FE60933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9" y="1122265"/>
            <a:ext cx="10734787" cy="24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1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5505CB-02BD-2FC9-EF90-D1AA54F20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Vue </a:t>
            </a:r>
            <a:r>
              <a:rPr lang="zh-CN" altLang="en-US">
                <a:latin typeface="+mn-lt"/>
              </a:rPr>
              <a:t>快速入门</a:t>
            </a:r>
            <a:endParaRPr lang="en-US" altLang="zh-CN">
              <a:latin typeface="+mn-lt"/>
            </a:endParaRPr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</a:rPr>
              <a:t>Vue 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</a:rPr>
              <a:t>常用指令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+mn-lt"/>
            </a:endParaRPr>
          </a:p>
          <a:p>
            <a:r>
              <a:rPr lang="en-US" altLang="zh-CN">
                <a:solidFill>
                  <a:srgbClr val="C00000"/>
                </a:solidFill>
                <a:latin typeface="+mn-lt"/>
              </a:rPr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11622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0B0E90-8EA0-58D5-AEF1-4C8076CF78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Ajax</a:t>
            </a: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CF7965-9D58-09A9-A5C4-B734FF356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1152651"/>
          </a:xfrm>
        </p:spPr>
        <p:txBody>
          <a:bodyPr/>
          <a:lstStyle/>
          <a:p>
            <a:r>
              <a:rPr lang="zh-CN" altLang="en-US"/>
              <a:t>入门</a:t>
            </a:r>
            <a:endParaRPr lang="en-US" altLang="zh-CN"/>
          </a:p>
          <a:p>
            <a:r>
              <a:rPr lang="zh-CN" altLang="en-US"/>
              <a:t>案例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6E9EBB-797B-6979-38B8-309F4AFC8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86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</a:t>
            </a:r>
            <a:endParaRPr lang="zh-CN" altLang="en-US"/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CA3C10F2-9461-FA98-5C6A-F84A6E2C3F39}"/>
              </a:ext>
            </a:extLst>
          </p:cNvPr>
          <p:cNvSpPr txBox="1">
            <a:spLocks/>
          </p:cNvSpPr>
          <p:nvPr/>
        </p:nvSpPr>
        <p:spPr>
          <a:xfrm>
            <a:off x="576196" y="1000028"/>
            <a:ext cx="11343375" cy="4744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>
                <a:latin typeface="Fira Code" panose="020B0809050000020004" pitchFamily="49" charset="0"/>
              </a:rPr>
              <a:t>是一款用于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构建用户界面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zh-CN" altLang="en-US" b="1">
                <a:solidFill>
                  <a:srgbClr val="C00000"/>
                </a:solidFill>
                <a:latin typeface="Fira Code" panose="020B0809050000020004" pitchFamily="49" charset="0"/>
              </a:rPr>
              <a:t>渐进式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框架</a:t>
            </a:r>
            <a:r>
              <a:rPr lang="zh-CN" altLang="en-US">
                <a:latin typeface="Fira Code" panose="020B0809050000020004" pitchFamily="49" charset="0"/>
              </a:rPr>
              <a:t>。 （官方：</a:t>
            </a:r>
            <a:r>
              <a:rPr lang="en-US" altLang="zh-CN">
                <a:latin typeface="Fira Code" panose="020B0809050000020004" pitchFamily="49" charset="0"/>
                <a:hlinkClick r:id="rId2"/>
              </a:rPr>
              <a:t>https://cn.vuejs.org/</a:t>
            </a:r>
            <a:r>
              <a:rPr lang="zh-CN" altLang="en-US">
                <a:latin typeface="Fira Code" panose="020B0809050000020004" pitchFamily="49" charset="0"/>
              </a:rPr>
              <a:t>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7259D07-747C-4676-6D6E-95F2150D3204}"/>
              </a:ext>
            </a:extLst>
          </p:cNvPr>
          <p:cNvGrpSpPr/>
          <p:nvPr/>
        </p:nvGrpSpPr>
        <p:grpSpPr>
          <a:xfrm>
            <a:off x="1001539" y="2723365"/>
            <a:ext cx="8408893" cy="2698377"/>
            <a:chOff x="779929" y="2608729"/>
            <a:chExt cx="8408893" cy="269837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6E9D4D5-F875-2B78-D20C-896211B28A06}"/>
                </a:ext>
              </a:extLst>
            </p:cNvPr>
            <p:cNvSpPr/>
            <p:nvPr/>
          </p:nvSpPr>
          <p:spPr>
            <a:xfrm>
              <a:off x="779929" y="2608729"/>
              <a:ext cx="8408893" cy="2698377"/>
            </a:xfrm>
            <a:prstGeom prst="ellipse">
              <a:avLst/>
            </a:prstGeom>
            <a:solidFill>
              <a:srgbClr val="5E4FA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E589BF8-1BAC-5109-9F70-CCAE42C4A1BB}"/>
                </a:ext>
              </a:extLst>
            </p:cNvPr>
            <p:cNvSpPr txBox="1"/>
            <p:nvPr/>
          </p:nvSpPr>
          <p:spPr>
            <a:xfrm>
              <a:off x="8160462" y="3804148"/>
              <a:ext cx="931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构建工具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8A9FEAA-38BC-D718-F2F9-55AF4C401A72}"/>
              </a:ext>
            </a:extLst>
          </p:cNvPr>
          <p:cNvGrpSpPr/>
          <p:nvPr/>
        </p:nvGrpSpPr>
        <p:grpSpPr>
          <a:xfrm>
            <a:off x="1288410" y="2858631"/>
            <a:ext cx="6920754" cy="2427843"/>
            <a:chOff x="1066800" y="2743995"/>
            <a:chExt cx="6920754" cy="2427843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14CDB14-638B-7117-9FDE-1C9D2643D0C7}"/>
                </a:ext>
              </a:extLst>
            </p:cNvPr>
            <p:cNvSpPr/>
            <p:nvPr/>
          </p:nvSpPr>
          <p:spPr>
            <a:xfrm>
              <a:off x="1066800" y="2743995"/>
              <a:ext cx="6920754" cy="2427843"/>
            </a:xfrm>
            <a:prstGeom prst="ellipse">
              <a:avLst/>
            </a:prstGeom>
            <a:solidFill>
              <a:srgbClr val="35978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245C82C-1029-CBED-07A0-46D5060E2862}"/>
                </a:ext>
              </a:extLst>
            </p:cNvPr>
            <p:cNvSpPr txBox="1"/>
            <p:nvPr/>
          </p:nvSpPr>
          <p:spPr>
            <a:xfrm>
              <a:off x="6907867" y="3804024"/>
              <a:ext cx="931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状态管理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047FC15-0785-67C8-41D1-587510A810B5}"/>
              </a:ext>
            </a:extLst>
          </p:cNvPr>
          <p:cNvGrpSpPr/>
          <p:nvPr/>
        </p:nvGrpSpPr>
        <p:grpSpPr>
          <a:xfrm>
            <a:off x="1548387" y="3010236"/>
            <a:ext cx="5432612" cy="2133600"/>
            <a:chOff x="1326777" y="2895600"/>
            <a:chExt cx="5432612" cy="21336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5540C20-D9E2-1232-921D-9C48D67E1C6F}"/>
                </a:ext>
              </a:extLst>
            </p:cNvPr>
            <p:cNvSpPr/>
            <p:nvPr/>
          </p:nvSpPr>
          <p:spPr>
            <a:xfrm>
              <a:off x="1326777" y="2895600"/>
              <a:ext cx="5432612" cy="2133600"/>
            </a:xfrm>
            <a:prstGeom prst="ellipse">
              <a:avLst/>
            </a:prstGeom>
            <a:solidFill>
              <a:srgbClr val="57C17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0EFA769-902B-A99C-F5E1-77BEA7E233ED}"/>
                </a:ext>
              </a:extLst>
            </p:cNvPr>
            <p:cNvSpPr txBox="1"/>
            <p:nvPr/>
          </p:nvSpPr>
          <p:spPr>
            <a:xfrm>
              <a:off x="5435973" y="3809990"/>
              <a:ext cx="1069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客户端路由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E8D5F62-C4F1-4A2E-EE65-F5034DB11949}"/>
              </a:ext>
            </a:extLst>
          </p:cNvPr>
          <p:cNvGrpSpPr/>
          <p:nvPr/>
        </p:nvGrpSpPr>
        <p:grpSpPr>
          <a:xfrm>
            <a:off x="1933870" y="3129016"/>
            <a:ext cx="3558988" cy="1887071"/>
            <a:chOff x="1712260" y="3014380"/>
            <a:chExt cx="3558988" cy="1887071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1300EFF-6F19-E003-3E46-DBE390370179}"/>
                </a:ext>
              </a:extLst>
            </p:cNvPr>
            <p:cNvSpPr/>
            <p:nvPr/>
          </p:nvSpPr>
          <p:spPr>
            <a:xfrm>
              <a:off x="1712260" y="3014380"/>
              <a:ext cx="3558988" cy="1887071"/>
            </a:xfrm>
            <a:prstGeom prst="ellipse">
              <a:avLst/>
            </a:prstGeom>
            <a:solidFill>
              <a:srgbClr val="A6D96A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2951BC-691D-1107-6BF3-CD94E567C99E}"/>
                </a:ext>
              </a:extLst>
            </p:cNvPr>
            <p:cNvSpPr txBox="1"/>
            <p:nvPr/>
          </p:nvSpPr>
          <p:spPr>
            <a:xfrm>
              <a:off x="4272804" y="3804024"/>
              <a:ext cx="9222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组件系统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835D1D6-3547-EEFF-CFD0-BA6E93062CAE}"/>
              </a:ext>
            </a:extLst>
          </p:cNvPr>
          <p:cNvGrpSpPr/>
          <p:nvPr/>
        </p:nvGrpSpPr>
        <p:grpSpPr>
          <a:xfrm>
            <a:off x="2202810" y="3377649"/>
            <a:ext cx="2227731" cy="1389803"/>
            <a:chOff x="1981200" y="3263013"/>
            <a:chExt cx="2227731" cy="1389803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21A7DC8-3E21-7470-9642-4DE81FA9552A}"/>
                </a:ext>
              </a:extLst>
            </p:cNvPr>
            <p:cNvSpPr/>
            <p:nvPr/>
          </p:nvSpPr>
          <p:spPr>
            <a:xfrm>
              <a:off x="1981200" y="3263013"/>
              <a:ext cx="2227731" cy="1389803"/>
            </a:xfrm>
            <a:prstGeom prst="ellipse">
              <a:avLst/>
            </a:prstGeom>
            <a:solidFill>
              <a:srgbClr val="66BD6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ECC820A-07D0-64D3-F1CB-9F5B4A32A064}"/>
                </a:ext>
              </a:extLst>
            </p:cNvPr>
            <p:cNvSpPr txBox="1"/>
            <p:nvPr/>
          </p:nvSpPr>
          <p:spPr>
            <a:xfrm>
              <a:off x="2525806" y="3804025"/>
              <a:ext cx="1069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声明式渲染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A9D4FA3A-B6C9-AB9B-69A4-9604E962887C}"/>
              </a:ext>
            </a:extLst>
          </p:cNvPr>
          <p:cNvSpPr txBox="1"/>
          <p:nvPr/>
        </p:nvSpPr>
        <p:spPr>
          <a:xfrm>
            <a:off x="5482803" y="4351176"/>
            <a:ext cx="118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VueRouter</a:t>
            </a:r>
            <a:endParaRPr lang="zh-CN" altLang="en-US" sz="1400" dirty="0">
              <a:solidFill>
                <a:schemeClr val="bg1"/>
              </a:solidFill>
              <a:latin typeface="Fira Code" panose="020B08090500000200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6E0D91F-AD8C-52B6-0113-8EE317DF6736}"/>
              </a:ext>
            </a:extLst>
          </p:cNvPr>
          <p:cNvSpPr txBox="1"/>
          <p:nvPr/>
        </p:nvSpPr>
        <p:spPr>
          <a:xfrm>
            <a:off x="7023644" y="4348803"/>
            <a:ext cx="76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Fira Code" panose="020B0809050000020004" pitchFamily="49" charset="0"/>
              </a:rPr>
              <a:t>Pinia</a:t>
            </a:r>
            <a:endParaRPr lang="zh-CN" altLang="en-US" sz="1400" dirty="0">
              <a:solidFill>
                <a:schemeClr val="bg1"/>
              </a:solidFill>
              <a:latin typeface="Fira Code" panose="020B08090500000200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9317637-F7D7-91C3-0DD7-455CFD31BB36}"/>
              </a:ext>
            </a:extLst>
          </p:cNvPr>
          <p:cNvSpPr txBox="1"/>
          <p:nvPr/>
        </p:nvSpPr>
        <p:spPr>
          <a:xfrm>
            <a:off x="8200200" y="4348802"/>
            <a:ext cx="647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Fira Code" panose="020B0809050000020004" pitchFamily="49" charset="0"/>
              </a:rPr>
              <a:t>Vite</a:t>
            </a:r>
            <a:endParaRPr lang="zh-CN" altLang="en-US" sz="1400" dirty="0">
              <a:solidFill>
                <a:schemeClr val="bg1"/>
              </a:solidFill>
              <a:latin typeface="Fira Code" panose="020B08090500000200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03D81FF-9A26-9542-C3AD-8286C6308081}"/>
              </a:ext>
            </a:extLst>
          </p:cNvPr>
          <p:cNvSpPr txBox="1"/>
          <p:nvPr/>
        </p:nvSpPr>
        <p:spPr>
          <a:xfrm>
            <a:off x="7023644" y="3496723"/>
            <a:ext cx="644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Vuex</a:t>
            </a:r>
            <a:endParaRPr lang="zh-CN" altLang="en-US" sz="1400" dirty="0">
              <a:solidFill>
                <a:schemeClr val="bg1"/>
              </a:solidFill>
              <a:latin typeface="Fira Code" panose="020B08090500000200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E782443-154D-1CF3-CEC1-89CA4F67972A}"/>
              </a:ext>
            </a:extLst>
          </p:cNvPr>
          <p:cNvSpPr txBox="1"/>
          <p:nvPr/>
        </p:nvSpPr>
        <p:spPr>
          <a:xfrm>
            <a:off x="8146140" y="3496723"/>
            <a:ext cx="1056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Fira Code" panose="020B0809050000020004" pitchFamily="49" charset="0"/>
              </a:rPr>
              <a:t>Webpack</a:t>
            </a:r>
            <a:endParaRPr lang="zh-CN" altLang="en-US" sz="1400" dirty="0">
              <a:solidFill>
                <a:schemeClr val="bg1"/>
              </a:solidFill>
              <a:latin typeface="Fira Code" panose="020B0809050000020004" pitchFamily="49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8A05CAD-51FF-E0BB-EED4-11408FB61FDB}"/>
              </a:ext>
            </a:extLst>
          </p:cNvPr>
          <p:cNvGrpSpPr/>
          <p:nvPr/>
        </p:nvGrpSpPr>
        <p:grpSpPr>
          <a:xfrm>
            <a:off x="9612816" y="2134813"/>
            <a:ext cx="2101663" cy="2101663"/>
            <a:chOff x="9702463" y="2188601"/>
            <a:chExt cx="2101663" cy="2101663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415CE7BA-A74B-F1FF-FC9C-CCA3E110DEDE}"/>
                </a:ext>
              </a:extLst>
            </p:cNvPr>
            <p:cNvGrpSpPr/>
            <p:nvPr/>
          </p:nvGrpSpPr>
          <p:grpSpPr>
            <a:xfrm>
              <a:off x="9702463" y="2188601"/>
              <a:ext cx="2101663" cy="2101663"/>
              <a:chOff x="1905562" y="4910522"/>
              <a:chExt cx="1639730" cy="1639730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EF44B3FD-3AFE-CF8F-D4EA-A14D02AF6F72}"/>
                  </a:ext>
                </a:extLst>
              </p:cNvPr>
              <p:cNvSpPr/>
              <p:nvPr/>
            </p:nvSpPr>
            <p:spPr>
              <a:xfrm flipH="1">
                <a:off x="2066591" y="5069986"/>
                <a:ext cx="1320800" cy="1320800"/>
              </a:xfrm>
              <a:prstGeom prst="ellipse">
                <a:avLst/>
              </a:prstGeom>
              <a:gradFill flip="none" rotWithShape="1">
                <a:gsLst>
                  <a:gs pos="35000">
                    <a:srgbClr val="037EF3">
                      <a:lumMod val="60000"/>
                      <a:lumOff val="40000"/>
                    </a:srgbClr>
                  </a:gs>
                  <a:gs pos="100000">
                    <a:srgbClr val="037EF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68300" dist="127000" dir="4800000" sx="98000" sy="98000" algn="tl" rotWithShape="0">
                  <a:srgbClr val="037EF3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62D4466-F4D9-BD00-5300-0DE0F954FD4F}"/>
                  </a:ext>
                </a:extLst>
              </p:cNvPr>
              <p:cNvSpPr txBox="1"/>
              <p:nvPr/>
            </p:nvSpPr>
            <p:spPr>
              <a:xfrm>
                <a:off x="2144269" y="5519248"/>
                <a:ext cx="1174180" cy="24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 </a:t>
                </a:r>
                <a:r>
                  <a:rPr lang="zh-CN" altLang="en-US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核心包开发</a:t>
                </a:r>
                <a:endParaRPr lang="en-US" altLang="zh-CN" sz="1400" b="1" dirty="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F31925D-A4DA-C551-8952-60C53DACEF30}"/>
                  </a:ext>
                </a:extLst>
              </p:cNvPr>
              <p:cNvSpPr/>
              <p:nvPr/>
            </p:nvSpPr>
            <p:spPr>
              <a:xfrm>
                <a:off x="1905562" y="4910522"/>
                <a:ext cx="1639730" cy="1639730"/>
              </a:xfrm>
              <a:prstGeom prst="ellipse">
                <a:avLst/>
              </a:prstGeom>
              <a:noFill/>
              <a:ln w="12700" cap="flat" cmpd="sng" algn="ctr">
                <a:gradFill>
                  <a:gsLst>
                    <a:gs pos="10000">
                      <a:srgbClr val="037EF3">
                        <a:lumMod val="45000"/>
                        <a:lumOff val="55000"/>
                      </a:srgbClr>
                    </a:gs>
                    <a:gs pos="100000">
                      <a:srgbClr val="037EF3">
                        <a:lumMod val="20000"/>
                        <a:lumOff val="80000"/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70B049C-1B95-1FF2-95A3-3CC5D29FB27C}"/>
                </a:ext>
              </a:extLst>
            </p:cNvPr>
            <p:cNvSpPr txBox="1"/>
            <p:nvPr/>
          </p:nvSpPr>
          <p:spPr>
            <a:xfrm>
              <a:off x="10061462" y="3452411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120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局部 模块改造</a:t>
              </a:r>
              <a:endParaRPr lang="en-US" altLang="zh-CN" sz="12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D2D1307-6325-3096-D1EE-F301A359B1C4}"/>
              </a:ext>
            </a:extLst>
          </p:cNvPr>
          <p:cNvGrpSpPr/>
          <p:nvPr/>
        </p:nvGrpSpPr>
        <p:grpSpPr>
          <a:xfrm>
            <a:off x="9612816" y="4299192"/>
            <a:ext cx="2101663" cy="2101663"/>
            <a:chOff x="9702463" y="4352980"/>
            <a:chExt cx="2101663" cy="210166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9BF8CB8-5D08-4F3D-8BD8-60492A96447B}"/>
                </a:ext>
              </a:extLst>
            </p:cNvPr>
            <p:cNvGrpSpPr/>
            <p:nvPr/>
          </p:nvGrpSpPr>
          <p:grpSpPr>
            <a:xfrm>
              <a:off x="9702463" y="4352980"/>
              <a:ext cx="2101663" cy="2101663"/>
              <a:chOff x="1905562" y="4910522"/>
              <a:chExt cx="1639730" cy="1639730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66EE9B7-3FBB-73EE-80A1-3E4EE491A5AD}"/>
                  </a:ext>
                </a:extLst>
              </p:cNvPr>
              <p:cNvSpPr/>
              <p:nvPr/>
            </p:nvSpPr>
            <p:spPr>
              <a:xfrm flipH="1">
                <a:off x="2066591" y="5069986"/>
                <a:ext cx="1320800" cy="1320800"/>
              </a:xfrm>
              <a:prstGeom prst="ellipse">
                <a:avLst/>
              </a:prstGeom>
              <a:gradFill flip="none" rotWithShape="1">
                <a:gsLst>
                  <a:gs pos="35000">
                    <a:srgbClr val="037EF3">
                      <a:lumMod val="60000"/>
                      <a:lumOff val="40000"/>
                    </a:srgbClr>
                  </a:gs>
                  <a:gs pos="100000">
                    <a:srgbClr val="037EF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368300" dist="127000" dir="4800000" sx="98000" sy="98000" algn="tl" rotWithShape="0">
                  <a:srgbClr val="037EF3">
                    <a:alpha val="4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086171D-AB8B-452E-C3D2-1A95F4602567}"/>
                  </a:ext>
                </a:extLst>
              </p:cNvPr>
              <p:cNvSpPr txBox="1"/>
              <p:nvPr/>
            </p:nvSpPr>
            <p:spPr>
              <a:xfrm>
                <a:off x="2021949" y="5252319"/>
                <a:ext cx="1406954" cy="552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zh-CN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 </a:t>
                </a:r>
                <a:r>
                  <a:rPr lang="zh-CN" altLang="en-US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核心包</a:t>
                </a:r>
                <a:endParaRPr lang="en-US" altLang="zh-CN" sz="1400" b="1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zh-CN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</a:t>
                </a:r>
                <a:r>
                  <a:rPr lang="zh-CN" altLang="en-US" sz="1400" b="1">
                    <a:solidFill>
                      <a:prstClr val="white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插件工程化开发</a:t>
                </a:r>
                <a:endParaRPr lang="en-US" altLang="zh-CN" sz="1400" b="1" dirty="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9D277190-8512-0A2B-C949-118DFD03022C}"/>
                  </a:ext>
                </a:extLst>
              </p:cNvPr>
              <p:cNvSpPr/>
              <p:nvPr/>
            </p:nvSpPr>
            <p:spPr>
              <a:xfrm>
                <a:off x="1905562" y="4910522"/>
                <a:ext cx="1639730" cy="1639730"/>
              </a:xfrm>
              <a:prstGeom prst="ellipse">
                <a:avLst/>
              </a:prstGeom>
              <a:noFill/>
              <a:ln w="12700" cap="flat" cmpd="sng" algn="ctr">
                <a:gradFill>
                  <a:gsLst>
                    <a:gs pos="10000">
                      <a:srgbClr val="037EF3">
                        <a:lumMod val="45000"/>
                        <a:lumOff val="55000"/>
                      </a:srgbClr>
                    </a:gs>
                    <a:gs pos="100000">
                      <a:srgbClr val="037EF3">
                        <a:lumMod val="20000"/>
                        <a:lumOff val="80000"/>
                        <a:alpha val="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5F66DE8-4F7B-89DB-058D-BE632E0A11C3}"/>
                </a:ext>
              </a:extLst>
            </p:cNvPr>
            <p:cNvSpPr txBox="1"/>
            <p:nvPr/>
          </p:nvSpPr>
          <p:spPr>
            <a:xfrm>
              <a:off x="10018125" y="5578769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1200">
                  <a:solidFill>
                    <a:prstClr val="white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整站开发</a:t>
              </a:r>
              <a:endParaRPr lang="en-US" altLang="zh-CN" sz="12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AEBE903C-09D0-D408-FE92-0E113BB60AD0}"/>
              </a:ext>
            </a:extLst>
          </p:cNvPr>
          <p:cNvSpPr txBox="1"/>
          <p:nvPr/>
        </p:nvSpPr>
        <p:spPr>
          <a:xfrm>
            <a:off x="3616011" y="3535080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lang="zh-CN" altLang="en-US" sz="14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核心包</a:t>
            </a:r>
            <a:endParaRPr lang="zh-CN" altLang="en-US" sz="1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0A7984D-FCDA-58C3-3E3E-C77642553CBF}"/>
              </a:ext>
            </a:extLst>
          </p:cNvPr>
          <p:cNvSpPr txBox="1"/>
          <p:nvPr/>
        </p:nvSpPr>
        <p:spPr>
          <a:xfrm>
            <a:off x="2911012" y="5585172"/>
            <a:ext cx="5493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>
                <a:solidFill>
                  <a:srgbClr val="C00000"/>
                </a:solidFill>
                <a:effectLst/>
                <a:latin typeface="沐瑶随心手写体" panose="02010600010101010101" pitchFamily="2" charset="-122"/>
                <a:ea typeface="沐瑶随心手写体" panose="02010600010101010101" pitchFamily="2" charset="-122"/>
                <a:cs typeface="阿里巴巴普惠体" panose="00020600040101010101" pitchFamily="18" charset="-122"/>
              </a:rPr>
              <a:t>Vue </a:t>
            </a:r>
            <a:r>
              <a:rPr lang="zh-CN" altLang="en-US" sz="2800" b="0" i="0">
                <a:solidFill>
                  <a:srgbClr val="C00000"/>
                </a:solidFill>
                <a:effectLst/>
                <a:latin typeface="沐瑶随心手写体" panose="02010600010101010101" pitchFamily="2" charset="-122"/>
                <a:ea typeface="沐瑶随心手写体" panose="02010600010101010101" pitchFamily="2" charset="-122"/>
                <a:cs typeface="阿里巴巴普惠体" panose="00020600040101010101" pitchFamily="18" charset="-122"/>
              </a:rPr>
              <a:t>是一个框架，也是一个生态。</a:t>
            </a:r>
            <a:endParaRPr lang="zh-CN" altLang="en-US" sz="2800">
              <a:solidFill>
                <a:srgbClr val="C00000"/>
              </a:solidFill>
              <a:latin typeface="沐瑶随心手写体" panose="02010600010101010101" pitchFamily="2" charset="-122"/>
              <a:ea typeface="沐瑶随心手写体" panose="02010600010101010101" pitchFamily="2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84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45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Ajax</a:t>
            </a:r>
            <a:endParaRPr lang="zh-CN" altLang="en-US"/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AAEFBAB6-525A-FDBF-732E-3E56D4AF218E}"/>
              </a:ext>
            </a:extLst>
          </p:cNvPr>
          <p:cNvSpPr txBox="1">
            <a:spLocks/>
          </p:cNvSpPr>
          <p:nvPr/>
        </p:nvSpPr>
        <p:spPr>
          <a:xfrm>
            <a:off x="746600" y="1175970"/>
            <a:ext cx="10698800" cy="2042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介绍：</a:t>
            </a:r>
            <a:r>
              <a:rPr lang="en-US" altLang="zh-CN" sz="1600" b="1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synchronous </a:t>
            </a:r>
            <a:r>
              <a:rPr lang="en-US" altLang="zh-CN" sz="1600" b="1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avaScript </a:t>
            </a:r>
            <a:r>
              <a:rPr lang="en-US" altLang="zh-CN" sz="1600" b="1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nd </a:t>
            </a:r>
            <a:r>
              <a:rPr lang="en-US" altLang="zh-CN" sz="1600" b="1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X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ML</a:t>
            </a:r>
            <a:r>
              <a:rPr lang="zh-CN" altLang="en-US" sz="1600">
                <a:solidFill>
                  <a:srgbClr val="333333"/>
                </a:solidFill>
                <a:latin typeface="Fira Code" panose="020B0809050000020004" pitchFamily="49" charset="0"/>
              </a:rPr>
              <a:t>，  </a:t>
            </a:r>
            <a:r>
              <a:rPr lang="zh-CN" altLang="en-US" sz="1600">
                <a:latin typeface="Fira Code" panose="020B0809050000020004" pitchFamily="49" charset="0"/>
              </a:rPr>
              <a:t>  </a:t>
            </a:r>
            <a:r>
              <a:rPr lang="zh-CN" altLang="en-US" sz="1600">
                <a:solidFill>
                  <a:srgbClr val="333333"/>
                </a:solidFill>
                <a:latin typeface="Fira Code" panose="020B0809050000020004" pitchFamily="49" charset="0"/>
              </a:rPr>
              <a:t>的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 sz="1600">
                <a:solidFill>
                  <a:srgbClr val="333333"/>
                </a:solidFill>
                <a:latin typeface="Fira Code" panose="020B0809050000020004" pitchFamily="49" charset="0"/>
              </a:rPr>
              <a:t>和</a:t>
            </a:r>
            <a:r>
              <a:rPr lang="en-US" altLang="zh-CN" sz="1600">
                <a:solidFill>
                  <a:srgbClr val="333333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XML</a:t>
            </a:r>
            <a:r>
              <a:rPr lang="zh-CN" altLang="en-US" baseline="30000">
                <a:solidFill>
                  <a:srgbClr val="333333"/>
                </a:solidFill>
                <a:latin typeface="Fira Code" panose="020B0809050000020004" pitchFamily="49" charset="0"/>
              </a:rPr>
              <a:t>①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</a:rPr>
              <a:t>。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作用：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数据交换：通过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Ajax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可以给服务器发送请求，并获取服务器响应的数据。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2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异步交互：可以在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不重新加载整个页面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的情况下，与服务器交换数据并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更新部分网页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的技术，如：搜索联想、用户名是否可用的校验等等。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3" name="矩形: 对角圆角 2">
            <a:extLst>
              <a:ext uri="{FF2B5EF4-FFF2-40B4-BE49-F238E27FC236}">
                <a16:creationId xmlns:a16="http://schemas.microsoft.com/office/drawing/2014/main" id="{0EE6CDCA-AE9B-AC1B-FFE6-9360DF66A716}"/>
              </a:ext>
            </a:extLst>
          </p:cNvPr>
          <p:cNvSpPr/>
          <p:nvPr/>
        </p:nvSpPr>
        <p:spPr>
          <a:xfrm>
            <a:off x="746600" y="6130071"/>
            <a:ext cx="10907379" cy="477890"/>
          </a:xfrm>
          <a:prstGeom prst="round2DiagRect">
            <a:avLst>
              <a:gd name="adj1" fmla="val 25568"/>
              <a:gd name="adj2" fmla="val 0"/>
            </a:avLst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XML</a:t>
            </a:r>
            <a:r>
              <a:rPr lang="zh-CN" altLang="en-US" sz="1400">
                <a:solidFill>
                  <a:schemeClr val="tx1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400" b="0" i="0">
                <a:solidFill>
                  <a:schemeClr val="tx1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（英语：</a:t>
            </a:r>
            <a:r>
              <a:rPr lang="en-US" altLang="zh-CN" sz="1400" b="0" i="0">
                <a:solidFill>
                  <a:schemeClr val="tx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E</a:t>
            </a:r>
            <a:r>
              <a:rPr lang="en-US" altLang="zh-CN" sz="1400" b="1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</a:t>
            </a:r>
            <a:r>
              <a:rPr lang="en-US" altLang="zh-CN" sz="1400" b="0" i="0">
                <a:solidFill>
                  <a:schemeClr val="tx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tensible </a:t>
            </a:r>
            <a:r>
              <a:rPr lang="en-US" altLang="zh-CN" sz="1400" b="1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</a:t>
            </a:r>
            <a:r>
              <a:rPr lang="en-US" altLang="zh-CN" sz="1400" b="0" i="0">
                <a:solidFill>
                  <a:schemeClr val="tx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arkup </a:t>
            </a:r>
            <a:r>
              <a:rPr lang="en-US" altLang="zh-CN" sz="1400" b="1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L</a:t>
            </a:r>
            <a:r>
              <a:rPr lang="en-US" altLang="zh-CN" sz="1400" b="0" i="0">
                <a:solidFill>
                  <a:schemeClr val="tx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anguage</a:t>
            </a:r>
            <a:r>
              <a:rPr lang="zh-CN" altLang="en-US" sz="1400" b="0" i="0">
                <a:solidFill>
                  <a:schemeClr val="tx1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）可扩展标记语言，本质是一种数据格式，可以用来存储复杂的数据结构。</a:t>
            </a:r>
            <a:endParaRPr lang="zh-CN" altLang="en-US" sz="1400">
              <a:solidFill>
                <a:schemeClr val="tx1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2E28D6-2F27-C9F8-2FE8-AE05E0B0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66" y="4471281"/>
            <a:ext cx="673469" cy="6833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245EEC-78B6-DD4C-435C-2D68B9E9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791" y="4216970"/>
            <a:ext cx="850216" cy="119193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42D85BF-C094-4425-C41C-0A7F6276C78B}"/>
              </a:ext>
            </a:extLst>
          </p:cNvPr>
          <p:cNvCxnSpPr/>
          <p:nvPr/>
        </p:nvCxnSpPr>
        <p:spPr>
          <a:xfrm>
            <a:off x="1891413" y="4672349"/>
            <a:ext cx="213360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249C844-35BA-BA48-50AA-120FE8EADFF8}"/>
              </a:ext>
            </a:extLst>
          </p:cNvPr>
          <p:cNvCxnSpPr>
            <a:cxnSpLocks/>
          </p:cNvCxnSpPr>
          <p:nvPr/>
        </p:nvCxnSpPr>
        <p:spPr>
          <a:xfrm flipH="1">
            <a:off x="1860415" y="4962486"/>
            <a:ext cx="2164598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CBDACD89-AE8F-94E3-055E-B3BD0C2E8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156" y="3556243"/>
            <a:ext cx="5996342" cy="22458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1A013B-1066-3CE6-483A-DD5CBB625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56" y="3521830"/>
            <a:ext cx="5996342" cy="2407525"/>
          </a:xfrm>
          <a:prstGeom prst="rect">
            <a:avLst/>
          </a:prstGeom>
        </p:spPr>
      </p:pic>
      <p:sp>
        <p:nvSpPr>
          <p:cNvPr id="12" name="!!矩形 12">
            <a:extLst>
              <a:ext uri="{FF2B5EF4-FFF2-40B4-BE49-F238E27FC236}">
                <a16:creationId xmlns:a16="http://schemas.microsoft.com/office/drawing/2014/main" id="{C8A80352-66A9-C2B9-B7CD-BDACDCF480C4}"/>
              </a:ext>
            </a:extLst>
          </p:cNvPr>
          <p:cNvSpPr/>
          <p:nvPr/>
        </p:nvSpPr>
        <p:spPr>
          <a:xfrm>
            <a:off x="5838932" y="1304756"/>
            <a:ext cx="532066" cy="300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异步</a:t>
            </a:r>
          </a:p>
        </p:txBody>
      </p:sp>
    </p:spTree>
    <p:extLst>
      <p:ext uri="{BB962C8B-B14F-4D97-AF65-F5344CB8AC3E}">
        <p14:creationId xmlns:p14="http://schemas.microsoft.com/office/powerpoint/2010/main" val="186292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3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同步与异步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C713F26-F09A-2422-1118-82A731863828}"/>
              </a:ext>
            </a:extLst>
          </p:cNvPr>
          <p:cNvGrpSpPr/>
          <p:nvPr/>
        </p:nvGrpSpPr>
        <p:grpSpPr>
          <a:xfrm>
            <a:off x="1828800" y="5156320"/>
            <a:ext cx="8830235" cy="516802"/>
            <a:chOff x="2061882" y="5181362"/>
            <a:chExt cx="8830235" cy="51680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FF332E9-AE0C-D2D3-42B3-10F37EAF199E}"/>
                </a:ext>
              </a:extLst>
            </p:cNvPr>
            <p:cNvSpPr/>
            <p:nvPr/>
          </p:nvSpPr>
          <p:spPr>
            <a:xfrm>
              <a:off x="2061882" y="5181362"/>
              <a:ext cx="8830235" cy="516802"/>
            </a:xfrm>
            <a:prstGeom prst="rect">
              <a:avLst/>
            </a:prstGeom>
            <a:gradFill flip="none" rotWithShape="1">
              <a:gsLst>
                <a:gs pos="0">
                  <a:srgbClr val="42B883">
                    <a:tint val="66000"/>
                    <a:satMod val="160000"/>
                  </a:srgbClr>
                </a:gs>
                <a:gs pos="50000">
                  <a:srgbClr val="42B883">
                    <a:tint val="44500"/>
                    <a:satMod val="160000"/>
                  </a:srgbClr>
                </a:gs>
                <a:gs pos="100000">
                  <a:srgbClr val="42B883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DD022BC-55AA-3EA4-EB87-3A823211C8BF}"/>
                </a:ext>
              </a:extLst>
            </p:cNvPr>
            <p:cNvSpPr/>
            <p:nvPr/>
          </p:nvSpPr>
          <p:spPr>
            <a:xfrm>
              <a:off x="9870138" y="5183919"/>
              <a:ext cx="1021977" cy="51265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3175">
              <a:solidFill>
                <a:srgbClr val="42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汉仪尚巍流云体简" panose="00020600040101010101" pitchFamily="18" charset="-122"/>
                  <a:ea typeface="汉仪尚巍流云体简" panose="00020600040101010101" pitchFamily="18" charset="-122"/>
                  <a:cs typeface="阿里巴巴普惠体" panose="00020600040101010101" pitchFamily="18" charset="-122"/>
                </a:rPr>
                <a:t>服务端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778E022-B685-CF8B-92B8-528235D96C2A}"/>
              </a:ext>
            </a:extLst>
          </p:cNvPr>
          <p:cNvGrpSpPr/>
          <p:nvPr/>
        </p:nvGrpSpPr>
        <p:grpSpPr>
          <a:xfrm>
            <a:off x="1828800" y="4364030"/>
            <a:ext cx="8830235" cy="516802"/>
            <a:chOff x="2061882" y="4389072"/>
            <a:chExt cx="8830235" cy="51680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1D6EB7-4A25-BD44-B20E-D0FC25C2F346}"/>
                </a:ext>
              </a:extLst>
            </p:cNvPr>
            <p:cNvSpPr/>
            <p:nvPr/>
          </p:nvSpPr>
          <p:spPr>
            <a:xfrm>
              <a:off x="2061882" y="4389072"/>
              <a:ext cx="8830235" cy="516802"/>
            </a:xfrm>
            <a:prstGeom prst="rect">
              <a:avLst/>
            </a:prstGeom>
            <a:gradFill flip="none" rotWithShape="1">
              <a:gsLst>
                <a:gs pos="0">
                  <a:srgbClr val="42B883">
                    <a:tint val="66000"/>
                    <a:satMod val="160000"/>
                  </a:srgbClr>
                </a:gs>
                <a:gs pos="50000">
                  <a:srgbClr val="42B883">
                    <a:tint val="44500"/>
                    <a:satMod val="160000"/>
                  </a:srgbClr>
                </a:gs>
                <a:gs pos="100000">
                  <a:srgbClr val="42B883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E3268F7-5C80-EE6B-90B8-8AE7D089EBF1}"/>
                </a:ext>
              </a:extLst>
            </p:cNvPr>
            <p:cNvSpPr/>
            <p:nvPr/>
          </p:nvSpPr>
          <p:spPr>
            <a:xfrm>
              <a:off x="9870139" y="4389072"/>
              <a:ext cx="1021977" cy="51265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3175">
              <a:solidFill>
                <a:srgbClr val="42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汉仪尚巍流云体简" panose="00020600040101010101" pitchFamily="18" charset="-122"/>
                  <a:ea typeface="汉仪尚巍流云体简" panose="00020600040101010101" pitchFamily="18" charset="-122"/>
                  <a:cs typeface="阿里巴巴普惠体" panose="00020600040101010101" pitchFamily="18" charset="-122"/>
                </a:rPr>
                <a:t>客户端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0918DE0-3698-E902-F730-D20A0E0FF08B}"/>
              </a:ext>
            </a:extLst>
          </p:cNvPr>
          <p:cNvGrpSpPr/>
          <p:nvPr/>
        </p:nvGrpSpPr>
        <p:grpSpPr>
          <a:xfrm>
            <a:off x="1828800" y="2630242"/>
            <a:ext cx="8830236" cy="521889"/>
            <a:chOff x="2061882" y="2888591"/>
            <a:chExt cx="8830236" cy="52188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430575-0395-5650-0C66-1867A8F7BCDD}"/>
                </a:ext>
              </a:extLst>
            </p:cNvPr>
            <p:cNvSpPr/>
            <p:nvPr/>
          </p:nvSpPr>
          <p:spPr>
            <a:xfrm>
              <a:off x="2061882" y="2893678"/>
              <a:ext cx="8830236" cy="516802"/>
            </a:xfrm>
            <a:prstGeom prst="rect">
              <a:avLst/>
            </a:prstGeom>
            <a:gradFill flip="none" rotWithShape="1">
              <a:gsLst>
                <a:gs pos="0">
                  <a:srgbClr val="42B883">
                    <a:tint val="66000"/>
                    <a:satMod val="160000"/>
                  </a:srgbClr>
                </a:gs>
                <a:gs pos="50000">
                  <a:srgbClr val="42B883">
                    <a:tint val="44500"/>
                    <a:satMod val="160000"/>
                  </a:srgbClr>
                </a:gs>
                <a:gs pos="100000">
                  <a:srgbClr val="42B883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D0BD8CE-F4B4-9833-82A0-EEE14CDB747C}"/>
                </a:ext>
              </a:extLst>
            </p:cNvPr>
            <p:cNvSpPr/>
            <p:nvPr/>
          </p:nvSpPr>
          <p:spPr>
            <a:xfrm>
              <a:off x="9870140" y="2888591"/>
              <a:ext cx="1021977" cy="51265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3175">
              <a:solidFill>
                <a:srgbClr val="42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汉仪尚巍流云体简" panose="00020600040101010101" pitchFamily="18" charset="-122"/>
                  <a:ea typeface="汉仪尚巍流云体简" panose="00020600040101010101" pitchFamily="18" charset="-122"/>
                  <a:cs typeface="阿里巴巴普惠体" panose="00020600040101010101" pitchFamily="18" charset="-122"/>
                </a:rPr>
                <a:t>服务端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A736DC1-8CDC-FC6A-495A-F63947DEFCC1}"/>
              </a:ext>
            </a:extLst>
          </p:cNvPr>
          <p:cNvGrpSpPr/>
          <p:nvPr/>
        </p:nvGrpSpPr>
        <p:grpSpPr>
          <a:xfrm>
            <a:off x="1828800" y="1839164"/>
            <a:ext cx="8830236" cy="520677"/>
            <a:chOff x="2061882" y="2097513"/>
            <a:chExt cx="8830236" cy="52067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DC30E67-44F6-D75D-1E8A-9966A96CF1B5}"/>
                </a:ext>
              </a:extLst>
            </p:cNvPr>
            <p:cNvSpPr/>
            <p:nvPr/>
          </p:nvSpPr>
          <p:spPr>
            <a:xfrm>
              <a:off x="2061882" y="2101388"/>
              <a:ext cx="8830236" cy="516802"/>
            </a:xfrm>
            <a:prstGeom prst="rect">
              <a:avLst/>
            </a:prstGeom>
            <a:gradFill flip="none" rotWithShape="1">
              <a:gsLst>
                <a:gs pos="0">
                  <a:srgbClr val="42B883">
                    <a:tint val="66000"/>
                    <a:satMod val="160000"/>
                  </a:srgbClr>
                </a:gs>
                <a:gs pos="50000">
                  <a:srgbClr val="42B883">
                    <a:tint val="44500"/>
                    <a:satMod val="160000"/>
                  </a:srgbClr>
                </a:gs>
                <a:gs pos="100000">
                  <a:srgbClr val="42B883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D12C829-E29E-A351-809B-7878A2AD389E}"/>
                </a:ext>
              </a:extLst>
            </p:cNvPr>
            <p:cNvSpPr/>
            <p:nvPr/>
          </p:nvSpPr>
          <p:spPr>
            <a:xfrm>
              <a:off x="9870141" y="2097513"/>
              <a:ext cx="1021977" cy="51719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3175">
              <a:solidFill>
                <a:srgbClr val="42B8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汉仪尚巍流云体简" panose="00020600040101010101" pitchFamily="18" charset="-122"/>
                  <a:ea typeface="汉仪尚巍流云体简" panose="00020600040101010101" pitchFamily="18" charset="-122"/>
                  <a:cs typeface="阿里巴巴普惠体" panose="00020600040101010101" pitchFamily="18" charset="-122"/>
                </a:rPr>
                <a:t>客户端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2D2BE2F-37FC-9B84-E024-A5C5270CC598}"/>
              </a:ext>
            </a:extLst>
          </p:cNvPr>
          <p:cNvGrpSpPr/>
          <p:nvPr/>
        </p:nvGrpSpPr>
        <p:grpSpPr>
          <a:xfrm>
            <a:off x="980684" y="3604527"/>
            <a:ext cx="10526803" cy="338554"/>
            <a:chOff x="1093697" y="3761277"/>
            <a:chExt cx="10526803" cy="338554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EECFB5C-A1AC-27E2-089E-03144B60CBAC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1093697" y="3899776"/>
              <a:ext cx="9713975" cy="30778"/>
            </a:xfrm>
            <a:prstGeom prst="straightConnector1">
              <a:avLst/>
            </a:prstGeom>
            <a:ln>
              <a:solidFill>
                <a:srgbClr val="42B883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766A18F-F735-A502-9EFF-02514C77BB39}"/>
                </a:ext>
              </a:extLst>
            </p:cNvPr>
            <p:cNvSpPr txBox="1"/>
            <p:nvPr/>
          </p:nvSpPr>
          <p:spPr>
            <a:xfrm>
              <a:off x="10807672" y="3761277"/>
              <a:ext cx="8128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尚巍流云体简" panose="00020600040101010101" pitchFamily="18" charset="-122"/>
                  <a:ea typeface="汉仪尚巍流云体简" panose="00020600040101010101" pitchFamily="18" charset="-122"/>
                  <a:cs typeface="阿里巴巴普惠体" panose="00020600040101010101" pitchFamily="18" charset="-122"/>
                </a:rPr>
                <a:t>时间轴</a:t>
              </a:r>
            </a:p>
          </p:txBody>
        </p:sp>
      </p:grp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2C0A3BB8-E3C9-1406-EF9C-90DE3ED0BFD8}"/>
              </a:ext>
            </a:extLst>
          </p:cNvPr>
          <p:cNvSpPr/>
          <p:nvPr/>
        </p:nvSpPr>
        <p:spPr>
          <a:xfrm>
            <a:off x="948019" y="1983088"/>
            <a:ext cx="728382" cy="992754"/>
          </a:xfrm>
          <a:prstGeom prst="round2Diag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同步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F35182D1-C134-8B42-4999-570CEDC21749}"/>
              </a:ext>
            </a:extLst>
          </p:cNvPr>
          <p:cNvSpPr/>
          <p:nvPr/>
        </p:nvSpPr>
        <p:spPr>
          <a:xfrm>
            <a:off x="2297464" y="2163643"/>
            <a:ext cx="1606648" cy="93779"/>
          </a:xfrm>
          <a:prstGeom prst="rightArrow">
            <a:avLst>
              <a:gd name="adj1" fmla="val 50000"/>
              <a:gd name="adj2" fmla="val 240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66573E6-D018-D22D-8104-5F1E0D6412C8}"/>
              </a:ext>
            </a:extLst>
          </p:cNvPr>
          <p:cNvSpPr/>
          <p:nvPr/>
        </p:nvSpPr>
        <p:spPr>
          <a:xfrm rot="3405338">
            <a:off x="3755761" y="2603914"/>
            <a:ext cx="858090" cy="108772"/>
          </a:xfrm>
          <a:prstGeom prst="rightArrow">
            <a:avLst>
              <a:gd name="adj1" fmla="val 50000"/>
              <a:gd name="adj2" fmla="val 23152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B319DAA9-8359-A5E2-859E-B56B43640F27}"/>
              </a:ext>
            </a:extLst>
          </p:cNvPr>
          <p:cNvSpPr/>
          <p:nvPr/>
        </p:nvSpPr>
        <p:spPr>
          <a:xfrm>
            <a:off x="4524412" y="2969630"/>
            <a:ext cx="2039546" cy="113176"/>
          </a:xfrm>
          <a:prstGeom prst="rightArrow">
            <a:avLst>
              <a:gd name="adj1" fmla="val 50000"/>
              <a:gd name="adj2" fmla="val 25046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A39B7E3-A8F0-1038-62D3-ADEDB964E327}"/>
              </a:ext>
            </a:extLst>
          </p:cNvPr>
          <p:cNvSpPr/>
          <p:nvPr/>
        </p:nvSpPr>
        <p:spPr>
          <a:xfrm rot="18254589">
            <a:off x="6433677" y="2552183"/>
            <a:ext cx="1080851" cy="107347"/>
          </a:xfrm>
          <a:prstGeom prst="rightArrow">
            <a:avLst>
              <a:gd name="adj1" fmla="val 50000"/>
              <a:gd name="adj2" fmla="val 2195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FDFE917-1167-1FE3-8A11-C0270AB06204}"/>
              </a:ext>
            </a:extLst>
          </p:cNvPr>
          <p:cNvSpPr/>
          <p:nvPr/>
        </p:nvSpPr>
        <p:spPr>
          <a:xfrm>
            <a:off x="7365781" y="2138196"/>
            <a:ext cx="1606648" cy="113255"/>
          </a:xfrm>
          <a:prstGeom prst="rightArrow">
            <a:avLst>
              <a:gd name="adj1" fmla="val 50000"/>
              <a:gd name="adj2" fmla="val 2312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EE3727CB-14C4-AAD8-7339-91836E7BD368}"/>
              </a:ext>
            </a:extLst>
          </p:cNvPr>
          <p:cNvSpPr/>
          <p:nvPr/>
        </p:nvSpPr>
        <p:spPr>
          <a:xfrm>
            <a:off x="2297463" y="4654369"/>
            <a:ext cx="1606648" cy="113569"/>
          </a:xfrm>
          <a:prstGeom prst="rightArrow">
            <a:avLst>
              <a:gd name="adj1" fmla="val 50000"/>
              <a:gd name="adj2" fmla="val 240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3118C980-774F-EE8F-DC11-E007FA6582E0}"/>
              </a:ext>
            </a:extLst>
          </p:cNvPr>
          <p:cNvSpPr/>
          <p:nvPr/>
        </p:nvSpPr>
        <p:spPr>
          <a:xfrm rot="3405338">
            <a:off x="3755760" y="5094640"/>
            <a:ext cx="858090" cy="108772"/>
          </a:xfrm>
          <a:prstGeom prst="rightArrow">
            <a:avLst>
              <a:gd name="adj1" fmla="val 50000"/>
              <a:gd name="adj2" fmla="val 23152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173632D9-CAD0-38F6-9A10-DE958EC94577}"/>
              </a:ext>
            </a:extLst>
          </p:cNvPr>
          <p:cNvSpPr/>
          <p:nvPr/>
        </p:nvSpPr>
        <p:spPr>
          <a:xfrm>
            <a:off x="4535840" y="5432646"/>
            <a:ext cx="2111055" cy="124622"/>
          </a:xfrm>
          <a:prstGeom prst="rightArrow">
            <a:avLst>
              <a:gd name="adj1" fmla="val 50000"/>
              <a:gd name="adj2" fmla="val 24826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3EDA0C45-570C-7C61-71B4-C50AE6C6F096}"/>
              </a:ext>
            </a:extLst>
          </p:cNvPr>
          <p:cNvSpPr/>
          <p:nvPr/>
        </p:nvSpPr>
        <p:spPr>
          <a:xfrm rot="18170749">
            <a:off x="6532388" y="5036134"/>
            <a:ext cx="973839" cy="104942"/>
          </a:xfrm>
          <a:prstGeom prst="rightArrow">
            <a:avLst>
              <a:gd name="adj1" fmla="val 50000"/>
              <a:gd name="adj2" fmla="val 2195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76D0C675-711E-53F2-FB54-0B503A176C98}"/>
              </a:ext>
            </a:extLst>
          </p:cNvPr>
          <p:cNvSpPr/>
          <p:nvPr/>
        </p:nvSpPr>
        <p:spPr>
          <a:xfrm>
            <a:off x="7365780" y="4628922"/>
            <a:ext cx="1606648" cy="113255"/>
          </a:xfrm>
          <a:prstGeom prst="rightArrow">
            <a:avLst>
              <a:gd name="adj1" fmla="val 50000"/>
              <a:gd name="adj2" fmla="val 2312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93B80573-E520-2FC4-3792-57F73770ED92}"/>
              </a:ext>
            </a:extLst>
          </p:cNvPr>
          <p:cNvSpPr/>
          <p:nvPr/>
        </p:nvSpPr>
        <p:spPr>
          <a:xfrm>
            <a:off x="4073612" y="4639129"/>
            <a:ext cx="3061845" cy="113254"/>
          </a:xfrm>
          <a:prstGeom prst="rightArrow">
            <a:avLst>
              <a:gd name="adj1" fmla="val 50000"/>
              <a:gd name="adj2" fmla="val 25049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对角圆角 30">
            <a:extLst>
              <a:ext uri="{FF2B5EF4-FFF2-40B4-BE49-F238E27FC236}">
                <a16:creationId xmlns:a16="http://schemas.microsoft.com/office/drawing/2014/main" id="{1DD67B8A-05ED-C9DD-F007-B2AC075B4FA3}"/>
              </a:ext>
            </a:extLst>
          </p:cNvPr>
          <p:cNvSpPr/>
          <p:nvPr/>
        </p:nvSpPr>
        <p:spPr>
          <a:xfrm>
            <a:off x="948019" y="4533388"/>
            <a:ext cx="728382" cy="992754"/>
          </a:xfrm>
          <a:prstGeom prst="round2Diag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异步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16C36C5-2295-694E-E237-BE5226D80581}"/>
              </a:ext>
            </a:extLst>
          </p:cNvPr>
          <p:cNvSpPr txBox="1"/>
          <p:nvPr/>
        </p:nvSpPr>
        <p:spPr>
          <a:xfrm>
            <a:off x="2531360" y="1931404"/>
            <a:ext cx="955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正在访问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0E45E42-F508-8CF7-0871-78184EBA6035}"/>
              </a:ext>
            </a:extLst>
          </p:cNvPr>
          <p:cNvSpPr txBox="1"/>
          <p:nvPr/>
        </p:nvSpPr>
        <p:spPr>
          <a:xfrm>
            <a:off x="4122112" y="2373006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请求服务器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AEE7D1E-54A1-5AE7-F8C2-BEC197E8666D}"/>
              </a:ext>
            </a:extLst>
          </p:cNvPr>
          <p:cNvSpPr txBox="1"/>
          <p:nvPr/>
        </p:nvSpPr>
        <p:spPr>
          <a:xfrm>
            <a:off x="4726177" y="270977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3.</a:t>
            </a:r>
            <a:r>
              <a:rPr lang="zh-CN" altLang="en-US" sz="105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服务器处理中</a:t>
            </a:r>
            <a:r>
              <a:rPr lang="en-US" altLang="zh-CN" sz="105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…(3s)</a:t>
            </a:r>
            <a:endParaRPr lang="zh-CN" altLang="en-US" sz="1050" dirty="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804D6C1-9F15-226C-C25F-EA5917B6CD81}"/>
              </a:ext>
            </a:extLst>
          </p:cNvPr>
          <p:cNvSpPr txBox="1"/>
          <p:nvPr/>
        </p:nvSpPr>
        <p:spPr>
          <a:xfrm>
            <a:off x="7057632" y="2378770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 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响应客户端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9D3E6CF-1212-398C-6D10-996EB3CA9746}"/>
              </a:ext>
            </a:extLst>
          </p:cNvPr>
          <p:cNvSpPr txBox="1"/>
          <p:nvPr/>
        </p:nvSpPr>
        <p:spPr>
          <a:xfrm>
            <a:off x="7607892" y="1903290"/>
            <a:ext cx="9909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5. 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继续访问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E02E730-7A34-50EC-D884-309F2073C202}"/>
              </a:ext>
            </a:extLst>
          </p:cNvPr>
          <p:cNvSpPr txBox="1"/>
          <p:nvPr/>
        </p:nvSpPr>
        <p:spPr>
          <a:xfrm>
            <a:off x="2531360" y="4451465"/>
            <a:ext cx="955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正在访问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5EC3C3E-7E2C-43F1-FAA3-539EAF1E1075}"/>
              </a:ext>
            </a:extLst>
          </p:cNvPr>
          <p:cNvSpPr txBox="1"/>
          <p:nvPr/>
        </p:nvSpPr>
        <p:spPr>
          <a:xfrm>
            <a:off x="4122112" y="4893067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请求服务器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CA116A2-E1A2-84D5-307A-48997D1D4C89}"/>
              </a:ext>
            </a:extLst>
          </p:cNvPr>
          <p:cNvSpPr txBox="1"/>
          <p:nvPr/>
        </p:nvSpPr>
        <p:spPr>
          <a:xfrm>
            <a:off x="4726177" y="5229836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3.</a:t>
            </a:r>
            <a:r>
              <a:rPr lang="zh-CN" altLang="en-US" sz="105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服务器处理中</a:t>
            </a:r>
            <a:r>
              <a:rPr lang="en-US" altLang="zh-CN" sz="105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…(3s)</a:t>
            </a:r>
            <a:endParaRPr lang="zh-CN" altLang="en-US" sz="1050" dirty="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A841C54-4062-8337-6AD0-B55347167EB3}"/>
              </a:ext>
            </a:extLst>
          </p:cNvPr>
          <p:cNvSpPr txBox="1"/>
          <p:nvPr/>
        </p:nvSpPr>
        <p:spPr>
          <a:xfrm>
            <a:off x="7057632" y="4898831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 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响应客户端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8D2C152-684F-996C-1B1F-CD45C3F94A93}"/>
              </a:ext>
            </a:extLst>
          </p:cNvPr>
          <p:cNvSpPr txBox="1"/>
          <p:nvPr/>
        </p:nvSpPr>
        <p:spPr>
          <a:xfrm>
            <a:off x="7607892" y="4423351"/>
            <a:ext cx="9909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5. 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继续访问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2F97A1-AFF7-3108-19CA-6B7C1FF2FCD7}"/>
              </a:ext>
            </a:extLst>
          </p:cNvPr>
          <p:cNvSpPr txBox="1"/>
          <p:nvPr/>
        </p:nvSpPr>
        <p:spPr>
          <a:xfrm>
            <a:off x="4726177" y="4422668"/>
            <a:ext cx="2066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2/3. </a:t>
            </a:r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客户端可以执行其他操作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05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9E54439-2580-F4B8-B976-FE83F3BA3F62}"/>
              </a:ext>
            </a:extLst>
          </p:cNvPr>
          <p:cNvSpPr txBox="1"/>
          <p:nvPr/>
        </p:nvSpPr>
        <p:spPr>
          <a:xfrm>
            <a:off x="4804577" y="1994275"/>
            <a:ext cx="1763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 . . . . . </a:t>
            </a:r>
            <a:r>
              <a:rPr lang="zh-CN" altLang="en-US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等待</a:t>
            </a:r>
            <a:r>
              <a:rPr lang="en-US" altLang="zh-CN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. . . . .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41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05FAB7-4BEE-0617-A228-CDEA017EF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231587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介绍：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</a:rPr>
              <a:t>Axios 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对原生的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</a:rPr>
              <a:t>Ajax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进行了封装，简化书写，快速开发。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官网：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https://www.axios-http.cn/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步骤：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latin typeface="Fira Code" panose="020B0809050000020004" pitchFamily="49" charset="0"/>
              </a:rPr>
              <a:t>引入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Axios</a:t>
            </a:r>
            <a:r>
              <a:rPr lang="zh-CN" altLang="en-US" sz="1400">
                <a:latin typeface="Fira Code" panose="020B0809050000020004" pitchFamily="49" charset="0"/>
              </a:rPr>
              <a:t>的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 sz="1400">
                <a:latin typeface="Fira Code" panose="020B0809050000020004" pitchFamily="49" charset="0"/>
              </a:rPr>
              <a:t>文件（参照官网）</a:t>
            </a: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latin typeface="Fira Code" panose="020B0809050000020004" pitchFamily="49" charset="0"/>
              </a:rPr>
              <a:t>使用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</a:rPr>
              <a:t>Axios</a:t>
            </a:r>
            <a:r>
              <a:rPr lang="zh-CN" altLang="en-US" sz="1400">
                <a:latin typeface="Fira Code" panose="020B0809050000020004" pitchFamily="49" charset="0"/>
              </a:rPr>
              <a:t>发送请求，并获取响应结果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AB5B0F-8FF1-C5AF-3139-9A438367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762" y="981107"/>
            <a:ext cx="3878916" cy="937341"/>
          </a:xfrm>
          <a:prstGeom prst="rect">
            <a:avLst/>
          </a:prstGeom>
        </p:spPr>
      </p:pic>
      <p:grpSp>
        <p:nvGrpSpPr>
          <p:cNvPr id="3" name="!!组合 9">
            <a:extLst>
              <a:ext uri="{FF2B5EF4-FFF2-40B4-BE49-F238E27FC236}">
                <a16:creationId xmlns:a16="http://schemas.microsoft.com/office/drawing/2014/main" id="{170DD15D-F8BB-762F-6C9A-49517FB663D4}"/>
              </a:ext>
            </a:extLst>
          </p:cNvPr>
          <p:cNvGrpSpPr/>
          <p:nvPr/>
        </p:nvGrpSpPr>
        <p:grpSpPr>
          <a:xfrm>
            <a:off x="1022705" y="3939988"/>
            <a:ext cx="6990126" cy="2428836"/>
            <a:chOff x="2297724" y="3660322"/>
            <a:chExt cx="5566408" cy="242883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3AF83F9-4CDE-13CB-00B6-01BF9FF8B085}"/>
                </a:ext>
              </a:extLst>
            </p:cNvPr>
            <p:cNvSpPr/>
            <p:nvPr/>
          </p:nvSpPr>
          <p:spPr>
            <a:xfrm>
              <a:off x="2297724" y="3660322"/>
              <a:ext cx="5566408" cy="2428836"/>
            </a:xfrm>
            <a:prstGeom prst="roundRect">
              <a:avLst>
                <a:gd name="adj" fmla="val 265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axios({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method: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'GET'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url: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'https://web-server.itheima.net/emps/list'</a:t>
              </a:r>
              <a:endPara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}).then((result)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=&gt;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console.log(result.data);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}).catch((err)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=&gt;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alert(err);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});</a:t>
              </a: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0A06FEF5-F996-0D00-121D-65D6DAEA864A}"/>
                </a:ext>
              </a:extLst>
            </p:cNvPr>
            <p:cNvSpPr/>
            <p:nvPr/>
          </p:nvSpPr>
          <p:spPr>
            <a:xfrm>
              <a:off x="2297724" y="3660322"/>
              <a:ext cx="5566408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B14B9FB-3C34-A3BA-B607-3FA5BEF5A296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04077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F1A8ABA-DC3F-4468-BF08-7980639AAA4E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04077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C90B4A1-D71C-AD67-A301-F6A1ECBC9571}"/>
                </a:ext>
              </a:extLst>
            </p:cNvPr>
            <p:cNvSpPr/>
            <p:nvPr/>
          </p:nvSpPr>
          <p:spPr>
            <a:xfrm>
              <a:off x="2590800" y="3713662"/>
              <a:ext cx="104077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11" name="组合 8">
            <a:extLst>
              <a:ext uri="{FF2B5EF4-FFF2-40B4-BE49-F238E27FC236}">
                <a16:creationId xmlns:a16="http://schemas.microsoft.com/office/drawing/2014/main" id="{7A10C774-7575-29EB-0157-D4633CFA59A8}"/>
              </a:ext>
            </a:extLst>
          </p:cNvPr>
          <p:cNvGrpSpPr/>
          <p:nvPr/>
        </p:nvGrpSpPr>
        <p:grpSpPr>
          <a:xfrm>
            <a:off x="1022705" y="3173492"/>
            <a:ext cx="6990127" cy="650236"/>
            <a:chOff x="2297724" y="3660322"/>
            <a:chExt cx="5566409" cy="65023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40DF7D2-0919-EA7F-967B-601F61D52322}"/>
                </a:ext>
              </a:extLst>
            </p:cNvPr>
            <p:cNvSpPr/>
            <p:nvPr/>
          </p:nvSpPr>
          <p:spPr>
            <a:xfrm>
              <a:off x="2297725" y="3660322"/>
              <a:ext cx="5566408" cy="650236"/>
            </a:xfrm>
            <a:prstGeom prst="roundRect">
              <a:avLst>
                <a:gd name="adj" fmla="val 944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&lt;script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src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"https://unpkg.com/axios/dist/axios.min.js"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&gt;&lt;/script&gt;</a:t>
              </a:r>
              <a:endParaRPr lang="en-US" altLang="zh-CN" sz="12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5F23E935-2F2D-37E3-5ACD-0C2EC447512D}"/>
                </a:ext>
              </a:extLst>
            </p:cNvPr>
            <p:cNvSpPr/>
            <p:nvPr/>
          </p:nvSpPr>
          <p:spPr>
            <a:xfrm>
              <a:off x="2297724" y="3660322"/>
              <a:ext cx="5566408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A53C7E7-6331-FA3D-87DF-320330EC7521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04077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90086D5-4851-1BE1-53D2-C0F3ED90B8CC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04077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8B7FDBB-9356-E856-9A57-EA25A5AA5B9C}"/>
                </a:ext>
              </a:extLst>
            </p:cNvPr>
            <p:cNvSpPr/>
            <p:nvPr/>
          </p:nvSpPr>
          <p:spPr>
            <a:xfrm>
              <a:off x="2590800" y="3713662"/>
              <a:ext cx="104077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82F5E01D-9BDA-785F-A3D3-B0A273B7DFC0}"/>
              </a:ext>
            </a:extLst>
          </p:cNvPr>
          <p:cNvSpPr/>
          <p:nvPr/>
        </p:nvSpPr>
        <p:spPr>
          <a:xfrm>
            <a:off x="1022705" y="5014928"/>
            <a:ext cx="6990126" cy="493158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阿里巴巴普惠体" panose="00020600040101010101" pitchFamily="18" charset="-122"/>
              </a:rPr>
              <a:t>成功回调函数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09CFE62-D69E-1D43-E689-556586A0EFA3}"/>
              </a:ext>
            </a:extLst>
          </p:cNvPr>
          <p:cNvSpPr/>
          <p:nvPr/>
        </p:nvSpPr>
        <p:spPr>
          <a:xfrm>
            <a:off x="1022705" y="5554687"/>
            <a:ext cx="6990126" cy="706969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>
                <a:solidFill>
                  <a:srgbClr val="FF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失败回调函数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A40599-8701-4685-9738-6712B243BFE0}"/>
              </a:ext>
            </a:extLst>
          </p:cNvPr>
          <p:cNvSpPr txBox="1"/>
          <p:nvPr/>
        </p:nvSpPr>
        <p:spPr>
          <a:xfrm>
            <a:off x="8012831" y="4270978"/>
            <a:ext cx="4365813" cy="1407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method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：请求方式，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GET/POST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url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：请求路径</a:t>
            </a:r>
            <a:endParaRPr lang="en-US" altLang="zh-CN" sz="12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data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：请求数据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(POST)</a:t>
            </a: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params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：发送请求时携带的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url</a:t>
            </a:r>
            <a:r>
              <a:rPr lang="zh-CN" altLang="en-US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 如：</a:t>
            </a:r>
            <a:r>
              <a:rPr lang="en-US" altLang="zh-CN" sz="1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...?key=val</a:t>
            </a:r>
          </a:p>
        </p:txBody>
      </p:sp>
    </p:spTree>
    <p:extLst>
      <p:ext uri="{BB962C8B-B14F-4D97-AF65-F5344CB8AC3E}">
        <p14:creationId xmlns:p14="http://schemas.microsoft.com/office/powerpoint/2010/main" val="76277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05FAB7-4BEE-0617-A228-CDEA017EF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104288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 i="0">
                <a:solidFill>
                  <a:srgbClr val="373747"/>
                </a:solidFill>
                <a:effectLst/>
              </a:rPr>
              <a:t>为了方便起见，</a:t>
            </a:r>
            <a:r>
              <a:rPr lang="en-US" altLang="zh-CN" b="0" i="0">
                <a:solidFill>
                  <a:srgbClr val="373747"/>
                </a:solidFill>
                <a:effectLst/>
              </a:rPr>
              <a:t>Axios</a:t>
            </a:r>
            <a:r>
              <a:rPr lang="zh-CN" altLang="en-US" b="0" i="0">
                <a:solidFill>
                  <a:srgbClr val="373747"/>
                </a:solidFill>
                <a:effectLst/>
              </a:rPr>
              <a:t>已经为所有支持的请求方法提供了别名</a:t>
            </a:r>
            <a:endParaRPr lang="en-US" altLang="zh-CN" b="0" i="0">
              <a:solidFill>
                <a:srgbClr val="373747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373747"/>
                </a:solidFill>
              </a:rPr>
              <a:t>格式：</a:t>
            </a:r>
            <a:r>
              <a:rPr lang="en-US" altLang="zh-CN" sz="1600">
                <a:solidFill>
                  <a:srgbClr val="C00000"/>
                </a:solidFill>
                <a:ea typeface="Fira Code" panose="020B0809050000020004" pitchFamily="49" charset="0"/>
              </a:rPr>
              <a:t>axios.</a:t>
            </a:r>
            <a:r>
              <a:rPr lang="zh-CN" altLang="en-US" sz="1600">
                <a:solidFill>
                  <a:srgbClr val="C00000"/>
                </a:solidFill>
              </a:rPr>
              <a:t>请求方式</a:t>
            </a:r>
            <a:r>
              <a:rPr lang="en-US" altLang="zh-CN" sz="1600">
                <a:solidFill>
                  <a:srgbClr val="C00000"/>
                </a:solidFill>
                <a:ea typeface="Fira Code" panose="020B0809050000020004" pitchFamily="49" charset="0"/>
              </a:rPr>
              <a:t>(url [, data [, config]])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Axios-</a:t>
            </a:r>
            <a:r>
              <a:rPr lang="zh-CN" altLang="en-US"/>
              <a:t>请求方式别名</a:t>
            </a:r>
          </a:p>
        </p:txBody>
      </p:sp>
      <p:grpSp>
        <p:nvGrpSpPr>
          <p:cNvPr id="2" name="!!组合 9">
            <a:extLst>
              <a:ext uri="{FF2B5EF4-FFF2-40B4-BE49-F238E27FC236}">
                <a16:creationId xmlns:a16="http://schemas.microsoft.com/office/drawing/2014/main" id="{B05A2E7B-6FA3-7988-06F9-581AB1D45316}"/>
              </a:ext>
            </a:extLst>
          </p:cNvPr>
          <p:cNvGrpSpPr/>
          <p:nvPr/>
        </p:nvGrpSpPr>
        <p:grpSpPr>
          <a:xfrm>
            <a:off x="889740" y="2072605"/>
            <a:ext cx="9409232" cy="1720109"/>
            <a:chOff x="2297722" y="3660322"/>
            <a:chExt cx="7492801" cy="1720109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591A930E-5C9D-5AC1-E766-C5F41E5F92F6}"/>
                </a:ext>
              </a:extLst>
            </p:cNvPr>
            <p:cNvSpPr/>
            <p:nvPr/>
          </p:nvSpPr>
          <p:spPr>
            <a:xfrm>
              <a:off x="2297724" y="3660322"/>
              <a:ext cx="7492799" cy="1720109"/>
            </a:xfrm>
            <a:prstGeom prst="roundRect">
              <a:avLst>
                <a:gd name="adj" fmla="val 372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 axios.get(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'https://mock.apifox.cn/m1/3083103-0-default/emps/list'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).then((result)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console.log(result.data);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}).catch((err)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console.log(err);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});</a:t>
              </a: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6B631E9C-31AC-7955-1317-FC05B17B6D53}"/>
                </a:ext>
              </a:extLst>
            </p:cNvPr>
            <p:cNvSpPr/>
            <p:nvPr/>
          </p:nvSpPr>
          <p:spPr>
            <a:xfrm>
              <a:off x="2297722" y="3660322"/>
              <a:ext cx="7492798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5C74EA2-0441-78C9-2C78-577EFDDE0DF8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04077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EAAEDB7-5C9B-37E5-FF18-94B367BC38E7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04077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8560252-E170-5432-1BB9-1989A8674DDB}"/>
                </a:ext>
              </a:extLst>
            </p:cNvPr>
            <p:cNvSpPr/>
            <p:nvPr/>
          </p:nvSpPr>
          <p:spPr>
            <a:xfrm>
              <a:off x="2590800" y="3713662"/>
              <a:ext cx="104077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10" name="组合 10">
            <a:extLst>
              <a:ext uri="{FF2B5EF4-FFF2-40B4-BE49-F238E27FC236}">
                <a16:creationId xmlns:a16="http://schemas.microsoft.com/office/drawing/2014/main" id="{CE522671-E6E1-DB4D-E0B6-29A4657AD7E2}"/>
              </a:ext>
            </a:extLst>
          </p:cNvPr>
          <p:cNvGrpSpPr/>
          <p:nvPr/>
        </p:nvGrpSpPr>
        <p:grpSpPr>
          <a:xfrm>
            <a:off x="889740" y="3917348"/>
            <a:ext cx="9409234" cy="1720109"/>
            <a:chOff x="2297722" y="3660322"/>
            <a:chExt cx="7492803" cy="1720109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41029B9-78A8-9A54-813E-503050C3E69D}"/>
                </a:ext>
              </a:extLst>
            </p:cNvPr>
            <p:cNvSpPr/>
            <p:nvPr/>
          </p:nvSpPr>
          <p:spPr>
            <a:xfrm>
              <a:off x="2297724" y="3660322"/>
              <a:ext cx="7492801" cy="1720109"/>
            </a:xfrm>
            <a:prstGeom prst="roundRect">
              <a:avLst>
                <a:gd name="adj" fmla="val 372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 axios.post(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'https://mock.apifox.cn/m1/3083103-0-default/emps/update','id=1'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).then((result)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console.log(result.data);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}).catch((err)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=&gt;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console.log(err);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});</a:t>
              </a:r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EF5BC8D7-EAB9-5012-E6DA-BCC88FE0B81D}"/>
                </a:ext>
              </a:extLst>
            </p:cNvPr>
            <p:cNvSpPr/>
            <p:nvPr/>
          </p:nvSpPr>
          <p:spPr>
            <a:xfrm>
              <a:off x="2297722" y="3660322"/>
              <a:ext cx="7492803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D4EF84D-C50B-A316-6FA6-6D43869F7117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04077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CECD5F2-F111-FDFB-E126-406C46CA4A99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04077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5035A20-4BF0-5C6F-09BB-922FDB92080A}"/>
                </a:ext>
              </a:extLst>
            </p:cNvPr>
            <p:cNvSpPr/>
            <p:nvPr/>
          </p:nvSpPr>
          <p:spPr>
            <a:xfrm>
              <a:off x="2590800" y="3713662"/>
              <a:ext cx="104077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65D5CEB0-5638-9E8B-2300-CABEE3481069}"/>
              </a:ext>
            </a:extLst>
          </p:cNvPr>
          <p:cNvSpPr/>
          <p:nvPr/>
        </p:nvSpPr>
        <p:spPr>
          <a:xfrm>
            <a:off x="9913213" y="2851937"/>
            <a:ext cx="1581245" cy="1581245"/>
          </a:xfrm>
          <a:prstGeom prst="flowChartConnector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4800" b="1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阿里巴巴普惠体" panose="00020600040101010101" pitchFamily="18" charset="-122"/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10396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4FE284B-83FE-3244-0797-FD1C4E4A6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9"/>
            <a:ext cx="7170081" cy="27829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Axios</a:t>
            </a:r>
            <a:r>
              <a:rPr lang="zh-CN" altLang="en-US" sz="1800"/>
              <a:t>发送异步请求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56F1D0-8696-CFF7-58FA-F4A37E91C27F}"/>
              </a:ext>
            </a:extLst>
          </p:cNvPr>
          <p:cNvSpPr txBox="1"/>
          <p:nvPr/>
        </p:nvSpPr>
        <p:spPr>
          <a:xfrm>
            <a:off x="4439939" y="3017517"/>
            <a:ext cx="6317672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GET: </a:t>
            </a:r>
          </a:p>
          <a:p>
            <a:pPr lvl="1">
              <a:lnSpc>
                <a:spcPct val="200000"/>
              </a:lnSpc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axios.get(url).then((res)=&gt;{…}).catch((err)=&gt;{…})</a:t>
            </a: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POST: 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axios.post(url).then((res)=&gt;{…}).catch((err)=&gt;{…})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6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0B0E90-8EA0-58D5-AEF1-4C8076CF78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Ajax</a:t>
            </a:r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CF7965-9D58-09A9-A5C4-B734FF356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1152651"/>
          </a:xfrm>
        </p:spPr>
        <p:txBody>
          <a:bodyPr/>
          <a:lstStyle/>
          <a:p>
            <a:r>
              <a:rPr lang="zh-CN" altLang="en-US"/>
              <a:t>入门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案例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6E9EBB-797B-6979-38B8-309F4AFC8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687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8283C-97F7-F54E-4FBF-EB4CFB2F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从服务器端动态获取数据渲染展示列表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7E3E2-A7B7-1BF5-1C72-0B7D5F005D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8606" y="4530131"/>
            <a:ext cx="10478492" cy="624574"/>
          </a:xfrm>
        </p:spPr>
        <p:txBody>
          <a:bodyPr/>
          <a:lstStyle/>
          <a:p>
            <a:r>
              <a:rPr lang="zh-CN" altLang="en-US"/>
              <a:t>服务端</a:t>
            </a:r>
            <a:r>
              <a:rPr lang="en-US" altLang="zh-CN"/>
              <a:t>url</a:t>
            </a:r>
            <a:r>
              <a:rPr lang="zh-CN" altLang="en-US"/>
              <a:t>地址：</a:t>
            </a:r>
            <a:r>
              <a:rPr lang="en-US" altLang="zh-CN"/>
              <a:t> </a:t>
            </a:r>
            <a:r>
              <a:rPr lang="en-US" altLang="zh-CN">
                <a:solidFill>
                  <a:srgbClr val="001FEE"/>
                </a:solidFill>
              </a:rPr>
              <a:t>https://web-server.itheima.net/emps/list?name=xxx&amp;gender=xxx&amp;job=xxx</a:t>
            </a:r>
            <a:endParaRPr lang="zh-CN" altLang="en-US">
              <a:solidFill>
                <a:srgbClr val="001FEE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501561-C41F-89B2-6EB0-1FE60933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06" y="947452"/>
            <a:ext cx="10734787" cy="24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04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05FAB7-4BEE-0617-A228-CDEA017EF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可以通过</a:t>
            </a:r>
            <a:r>
              <a:rPr lang="en-US" altLang="zh-CN"/>
              <a:t>async</a:t>
            </a:r>
            <a:r>
              <a:rPr lang="zh-CN" altLang="en-US"/>
              <a:t>、</a:t>
            </a:r>
            <a:r>
              <a:rPr lang="en-US" altLang="zh-CN"/>
              <a:t>await</a:t>
            </a:r>
            <a:r>
              <a:rPr lang="zh-CN" altLang="en-US"/>
              <a:t>可以让异步变为同步操作。</a:t>
            </a:r>
            <a:r>
              <a:rPr lang="en-US" altLang="zh-CN"/>
              <a:t>async</a:t>
            </a:r>
            <a:r>
              <a:rPr lang="zh-CN" altLang="en-US"/>
              <a:t>就是来声明一个异步方法，</a:t>
            </a:r>
            <a:r>
              <a:rPr lang="en-US" altLang="zh-CN"/>
              <a:t>await</a:t>
            </a:r>
            <a:r>
              <a:rPr lang="zh-CN" altLang="en-US"/>
              <a:t>是用来等待异步任务执行。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async &amp; await</a:t>
            </a:r>
            <a:endParaRPr lang="zh-CN" altLang="en-US"/>
          </a:p>
        </p:txBody>
      </p:sp>
      <p:grpSp>
        <p:nvGrpSpPr>
          <p:cNvPr id="2" name="组合 10">
            <a:extLst>
              <a:ext uri="{FF2B5EF4-FFF2-40B4-BE49-F238E27FC236}">
                <a16:creationId xmlns:a16="http://schemas.microsoft.com/office/drawing/2014/main" id="{64554ECA-E40B-3A47-84DC-B96C9AB38873}"/>
              </a:ext>
            </a:extLst>
          </p:cNvPr>
          <p:cNvGrpSpPr/>
          <p:nvPr/>
        </p:nvGrpSpPr>
        <p:grpSpPr>
          <a:xfrm>
            <a:off x="982629" y="1576086"/>
            <a:ext cx="10341064" cy="2764766"/>
            <a:chOff x="2297722" y="3660322"/>
            <a:chExt cx="7751030" cy="2764766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A5548B2-1B35-A826-71AF-F9DE792267F6}"/>
                </a:ext>
              </a:extLst>
            </p:cNvPr>
            <p:cNvSpPr/>
            <p:nvPr/>
          </p:nvSpPr>
          <p:spPr>
            <a:xfrm>
              <a:off x="2297724" y="3660322"/>
              <a:ext cx="7751028" cy="2764766"/>
            </a:xfrm>
            <a:prstGeom prst="roundRect">
              <a:avLst>
                <a:gd name="adj" fmla="val 201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methods: {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async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>
                  <a:solidFill>
                    <a:srgbClr val="795E26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search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(){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 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根据用户输入的搜索条件，基于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axios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发送异步请求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(https://web-server.itheima.net/emps/list)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到服务端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...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 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let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>
                  <a:solidFill>
                    <a:srgbClr val="00108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result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 = </a:t>
              </a:r>
              <a:r>
                <a:rPr lang="en-US" altLang="zh-CN" sz="1200" b="0">
                  <a:solidFill>
                    <a:srgbClr val="AF00DB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await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>
                  <a:solidFill>
                    <a:srgbClr val="00108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axios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.</a:t>
              </a:r>
              <a:r>
                <a:rPr lang="en-US" altLang="zh-CN" sz="1200" b="0">
                  <a:solidFill>
                    <a:srgbClr val="795E26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get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(</a:t>
              </a:r>
              <a:r>
                <a:rPr lang="en-US" altLang="zh-CN" sz="1200">
                  <a:solidFill>
                    <a:srgbClr val="008000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'https://web-server.itheima.net/emps/list?name=xxx&amp;gender=xxx&amp;job=xxx'</a:t>
              </a:r>
              <a:r>
                <a:rPr lang="en-US" altLang="zh-CN" sz="1200">
                  <a:solidFill>
                    <a:schemeClr val="tx1">
                      <a:lumMod val="7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 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this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.</a:t>
              </a:r>
              <a:r>
                <a:rPr lang="en-US" altLang="zh-CN" sz="1200" b="0">
                  <a:solidFill>
                    <a:srgbClr val="00108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employees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 = </a:t>
              </a:r>
              <a:r>
                <a:rPr lang="en-US" altLang="zh-CN" sz="1200" b="0">
                  <a:solidFill>
                    <a:srgbClr val="00108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result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.</a:t>
              </a:r>
              <a:r>
                <a:rPr lang="en-US" altLang="zh-CN" sz="1200" b="0">
                  <a:solidFill>
                    <a:srgbClr val="00108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data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.</a:t>
              </a:r>
              <a:r>
                <a:rPr lang="en-US" altLang="zh-CN" sz="1200" b="0">
                  <a:solidFill>
                    <a:srgbClr val="00108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data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;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}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}</a:t>
              </a: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6E2FCED2-83B3-F039-1AC1-E2D6494909CD}"/>
                </a:ext>
              </a:extLst>
            </p:cNvPr>
            <p:cNvSpPr/>
            <p:nvPr/>
          </p:nvSpPr>
          <p:spPr>
            <a:xfrm>
              <a:off x="2297722" y="3660322"/>
              <a:ext cx="7751028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5974F80-FA3D-75CD-883F-52E0C4550D41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04077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21AE3C1-B4E0-A974-430F-138B09151E35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04077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94D0994-DCAA-EA5B-2605-6C65BB79126D}"/>
                </a:ext>
              </a:extLst>
            </p:cNvPr>
            <p:cNvSpPr/>
            <p:nvPr/>
          </p:nvSpPr>
          <p:spPr>
            <a:xfrm>
              <a:off x="2590800" y="3713662"/>
              <a:ext cx="104077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52B895C7-088C-5AA4-2932-BE3F87E060BC}"/>
              </a:ext>
            </a:extLst>
          </p:cNvPr>
          <p:cNvSpPr/>
          <p:nvPr/>
        </p:nvSpPr>
        <p:spPr>
          <a:xfrm>
            <a:off x="1174429" y="2247684"/>
            <a:ext cx="537276" cy="2689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CF8CEB-919F-0775-2CF1-FB940A7D0B53}"/>
              </a:ext>
            </a:extLst>
          </p:cNvPr>
          <p:cNvSpPr/>
          <p:nvPr/>
        </p:nvSpPr>
        <p:spPr>
          <a:xfrm>
            <a:off x="2674408" y="2966575"/>
            <a:ext cx="537276" cy="2424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34BED0-1F4A-14CF-61B6-94067A60EA4E}"/>
              </a:ext>
            </a:extLst>
          </p:cNvPr>
          <p:cNvSpPr txBox="1"/>
          <p:nvPr/>
        </p:nvSpPr>
        <p:spPr>
          <a:xfrm>
            <a:off x="6984040" y="364345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可读性强、便于维护</a:t>
            </a:r>
            <a:endParaRPr lang="zh-CN" altLang="en-US" sz="36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8F373CD-9459-EE49-A269-FDCDE818AAB6}"/>
              </a:ext>
            </a:extLst>
          </p:cNvPr>
          <p:cNvGrpSpPr/>
          <p:nvPr/>
        </p:nvGrpSpPr>
        <p:grpSpPr>
          <a:xfrm>
            <a:off x="1068615" y="6095293"/>
            <a:ext cx="10341061" cy="448408"/>
            <a:chOff x="710879" y="5978768"/>
            <a:chExt cx="10035586" cy="448408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D2E1139-B725-D284-2E27-07E57CF474CD}"/>
                </a:ext>
              </a:extLst>
            </p:cNvPr>
            <p:cNvSpPr/>
            <p:nvPr/>
          </p:nvSpPr>
          <p:spPr>
            <a:xfrm>
              <a:off x="710880" y="5978769"/>
              <a:ext cx="10035585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await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关键字只在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async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函数内有效，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await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关键字取代</a:t>
              </a:r>
              <a:r>
                <a:rPr lang="en-US" altLang="zh-CN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then</a:t>
              </a:r>
              <a:r>
                <a:rPr lang="zh-CN" altLang="en-US" sz="1400">
                  <a:solidFill>
                    <a:srgbClr val="C00000"/>
                  </a:solidFill>
                  <a:cs typeface="阿里巴巴普惠体" panose="00020600040101010101" pitchFamily="18" charset="-122"/>
                </a:rPr>
                <a:t>函数，等待获取到请求成功的结果值 。</a:t>
              </a:r>
              <a:endPara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9797558C-2695-A52A-5F6D-CBB0921A6083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Shape 2468">
              <a:extLst>
                <a:ext uri="{FF2B5EF4-FFF2-40B4-BE49-F238E27FC236}">
                  <a16:creationId xmlns:a16="http://schemas.microsoft.com/office/drawing/2014/main" id="{5D6C3587-BB97-6B54-7551-3FB81B84A87F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D01DD2A-C079-BF9A-5193-852512FCA888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78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B80FD3-642B-E62F-B738-FBC6C52B4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2236" y="1735810"/>
            <a:ext cx="6967456" cy="224836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如何做到在页面加载完毕后自动发起请求，请求服务端？</a:t>
            </a:r>
            <a:endParaRPr lang="en-US" altLang="zh-CN" sz="18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64442D-6CF7-388F-7EC9-C7146FD3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511" y="3285167"/>
            <a:ext cx="7205109" cy="16655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A4432F-94DD-9EF3-3AFF-E136066119FD}"/>
              </a:ext>
            </a:extLst>
          </p:cNvPr>
          <p:cNvSpPr txBox="1"/>
          <p:nvPr/>
        </p:nvSpPr>
        <p:spPr>
          <a:xfrm>
            <a:off x="7025035" y="5070403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Vue</a:t>
            </a:r>
            <a:r>
              <a:rPr lang="zh-CN" altLang="en-US" sz="3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生命周期</a:t>
            </a:r>
            <a:endParaRPr lang="zh-CN" altLang="en-US" sz="36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00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生命周期</a:t>
            </a:r>
          </a:p>
        </p:txBody>
      </p:sp>
      <p:sp>
        <p:nvSpPr>
          <p:cNvPr id="2" name="文本占位符 4">
            <a:extLst>
              <a:ext uri="{FF2B5EF4-FFF2-40B4-BE49-F238E27FC236}">
                <a16:creationId xmlns:a16="http://schemas.microsoft.com/office/drawing/2014/main" id="{6B5FD1FE-A380-AD96-C639-8DEA43C43660}"/>
              </a:ext>
            </a:extLst>
          </p:cNvPr>
          <p:cNvSpPr txBox="1">
            <a:spLocks/>
          </p:cNvSpPr>
          <p:nvPr/>
        </p:nvSpPr>
        <p:spPr>
          <a:xfrm>
            <a:off x="624893" y="1083028"/>
            <a:ext cx="10698800" cy="10630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生命周期：指一个对象从创建到销毁的整个过程。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生命周期的八个阶段：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sym typeface="Wingdings" panose="05000000000000000000" pitchFamily="2" charset="2"/>
              </a:rPr>
              <a:t>每触发一个生命周期事件，会自动执行一个生命周期方法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sym typeface="Wingdings" panose="05000000000000000000" pitchFamily="2" charset="2"/>
              </a:rPr>
              <a:t>钩子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sym typeface="Wingdings" panose="05000000000000000000" pitchFamily="2" charset="2"/>
              </a:rPr>
              <a:t>。</a:t>
            </a:r>
            <a:endParaRPr lang="en-US" altLang="zh-CN" sz="1600">
              <a:solidFill>
                <a:schemeClr val="tx1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955198D-1F8A-2932-17AC-4ED00BE12052}"/>
              </a:ext>
            </a:extLst>
          </p:cNvPr>
          <p:cNvSpPr/>
          <p:nvPr/>
        </p:nvSpPr>
        <p:spPr>
          <a:xfrm>
            <a:off x="1087890" y="5216465"/>
            <a:ext cx="9485220" cy="987552"/>
          </a:xfrm>
          <a:prstGeom prst="roundRect">
            <a:avLst>
              <a:gd name="adj" fmla="val 6522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150E29-3917-94AC-62E2-E1B8F07EA82E}"/>
              </a:ext>
            </a:extLst>
          </p:cNvPr>
          <p:cNvGrpSpPr/>
          <p:nvPr/>
        </p:nvGrpSpPr>
        <p:grpSpPr>
          <a:xfrm>
            <a:off x="1398940" y="5408459"/>
            <a:ext cx="8818461" cy="702236"/>
            <a:chOff x="1214339" y="5425789"/>
            <a:chExt cx="8818461" cy="70223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8F240BC-D294-407F-F656-AD243CA41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2410" y="5427570"/>
              <a:ext cx="798536" cy="69512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EE0F358-561D-0885-82E6-C035574A3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0481" y="5426680"/>
              <a:ext cx="798536" cy="695128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600C8D7-D57C-9707-9C69-00C4B82EA0EE}"/>
                </a:ext>
              </a:extLst>
            </p:cNvPr>
            <p:cNvGrpSpPr/>
            <p:nvPr/>
          </p:nvGrpSpPr>
          <p:grpSpPr>
            <a:xfrm>
              <a:off x="9234263" y="5425789"/>
              <a:ext cx="798537" cy="695130"/>
              <a:chOff x="8534402" y="2543781"/>
              <a:chExt cx="2333954" cy="2031715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1276CB3C-80F9-9D5F-C09B-99122D42B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34402" y="2543784"/>
                <a:ext cx="2333951" cy="2031712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1F969B15-94CF-9E60-1466-74CE0333F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4405" y="2543781"/>
                <a:ext cx="2333951" cy="2029108"/>
              </a:xfrm>
              <a:prstGeom prst="rect">
                <a:avLst/>
              </a:prstGeom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48D6FB7-9214-A601-4806-8523B1F9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4021" y="5432897"/>
              <a:ext cx="798536" cy="695128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5F651E5-06AD-5F77-9D2C-FE0B10A56E6F}"/>
                </a:ext>
              </a:extLst>
            </p:cNvPr>
            <p:cNvGrpSpPr/>
            <p:nvPr/>
          </p:nvGrpSpPr>
          <p:grpSpPr>
            <a:xfrm>
              <a:off x="1214339" y="5426680"/>
              <a:ext cx="798536" cy="694237"/>
              <a:chOff x="662988" y="2571214"/>
              <a:chExt cx="2333951" cy="2029108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81148174-2AFA-1865-02DD-2493031CF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6140" y="2571214"/>
                <a:ext cx="2256901" cy="1964639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B89894F8-5E7E-CA58-F83D-C6F280FFFB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988" y="2571214"/>
                <a:ext cx="2333951" cy="2029108"/>
              </a:xfrm>
              <a:prstGeom prst="rect">
                <a:avLst/>
              </a:prstGeom>
            </p:spPr>
          </p:pic>
        </p:grpSp>
        <p:sp>
          <p:nvSpPr>
            <p:cNvPr id="12" name="箭头: 虚尾 11">
              <a:extLst>
                <a:ext uri="{FF2B5EF4-FFF2-40B4-BE49-F238E27FC236}">
                  <a16:creationId xmlns:a16="http://schemas.microsoft.com/office/drawing/2014/main" id="{9D16CA52-F699-36BA-9705-7E468A69E122}"/>
                </a:ext>
              </a:extLst>
            </p:cNvPr>
            <p:cNvSpPr/>
            <p:nvPr/>
          </p:nvSpPr>
          <p:spPr>
            <a:xfrm>
              <a:off x="2198374" y="5621130"/>
              <a:ext cx="798536" cy="283279"/>
            </a:xfrm>
            <a:prstGeom prst="stripedRightArrow">
              <a:avLst>
                <a:gd name="adj1" fmla="val 50000"/>
                <a:gd name="adj2" fmla="val 156217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tint val="66000"/>
                    <a:satMod val="160000"/>
                  </a:schemeClr>
                </a:gs>
                <a:gs pos="50000">
                  <a:schemeClr val="tx1">
                    <a:lumMod val="75000"/>
                    <a:lumOff val="25000"/>
                    <a:tint val="44500"/>
                    <a:satMod val="160000"/>
                  </a:schemeClr>
                </a:gs>
                <a:gs pos="100000">
                  <a:schemeClr val="tx1">
                    <a:lumMod val="75000"/>
                    <a:lumOff val="2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虚尾 12">
              <a:extLst>
                <a:ext uri="{FF2B5EF4-FFF2-40B4-BE49-F238E27FC236}">
                  <a16:creationId xmlns:a16="http://schemas.microsoft.com/office/drawing/2014/main" id="{D0403E12-A77C-5A8C-44A2-D175F7CAA9AB}"/>
                </a:ext>
              </a:extLst>
            </p:cNvPr>
            <p:cNvSpPr/>
            <p:nvPr/>
          </p:nvSpPr>
          <p:spPr>
            <a:xfrm>
              <a:off x="4169607" y="5621129"/>
              <a:ext cx="798536" cy="283279"/>
            </a:xfrm>
            <a:prstGeom prst="stripedRightArrow">
              <a:avLst>
                <a:gd name="adj1" fmla="val 50000"/>
                <a:gd name="adj2" fmla="val 156217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tint val="66000"/>
                    <a:satMod val="160000"/>
                  </a:schemeClr>
                </a:gs>
                <a:gs pos="50000">
                  <a:schemeClr val="tx1">
                    <a:lumMod val="75000"/>
                    <a:lumOff val="25000"/>
                    <a:tint val="44500"/>
                    <a:satMod val="160000"/>
                  </a:schemeClr>
                </a:gs>
                <a:gs pos="100000">
                  <a:schemeClr val="tx1">
                    <a:lumMod val="75000"/>
                    <a:lumOff val="2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虚尾 13">
              <a:extLst>
                <a:ext uri="{FF2B5EF4-FFF2-40B4-BE49-F238E27FC236}">
                  <a16:creationId xmlns:a16="http://schemas.microsoft.com/office/drawing/2014/main" id="{421558AC-F2F1-74D8-759A-A68C80357C30}"/>
                </a:ext>
              </a:extLst>
            </p:cNvPr>
            <p:cNvSpPr/>
            <p:nvPr/>
          </p:nvSpPr>
          <p:spPr>
            <a:xfrm>
              <a:off x="8435726" y="5621128"/>
              <a:ext cx="798536" cy="283279"/>
            </a:xfrm>
            <a:prstGeom prst="stripedRightArrow">
              <a:avLst>
                <a:gd name="adj1" fmla="val 50000"/>
                <a:gd name="adj2" fmla="val 156217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tint val="66000"/>
                    <a:satMod val="160000"/>
                  </a:schemeClr>
                </a:gs>
                <a:gs pos="50000">
                  <a:schemeClr val="tx1">
                    <a:lumMod val="75000"/>
                    <a:lumOff val="25000"/>
                    <a:tint val="44500"/>
                    <a:satMod val="160000"/>
                  </a:schemeClr>
                </a:gs>
                <a:gs pos="100000">
                  <a:schemeClr val="tx1">
                    <a:lumMod val="75000"/>
                    <a:lumOff val="2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FBF1FAC-94DC-BB6D-3BE9-44F66B33F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0067" y="5613261"/>
              <a:ext cx="830652" cy="228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45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</a:t>
            </a:r>
            <a:endParaRPr lang="zh-CN" altLang="en-US"/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CA3C10F2-9461-FA98-5C6A-F84A6E2C3F39}"/>
              </a:ext>
            </a:extLst>
          </p:cNvPr>
          <p:cNvSpPr txBox="1">
            <a:spLocks/>
          </p:cNvSpPr>
          <p:nvPr/>
        </p:nvSpPr>
        <p:spPr>
          <a:xfrm>
            <a:off x="576196" y="1000028"/>
            <a:ext cx="11343375" cy="19672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>
                <a:latin typeface="Fira Code" panose="020B0809050000020004" pitchFamily="49" charset="0"/>
              </a:rPr>
              <a:t>是一款用于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构建用户界面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渐进式</a:t>
            </a:r>
            <a:r>
              <a:rPr lang="zh-CN" altLang="en-US">
                <a:latin typeface="Fira Code" panose="020B0809050000020004" pitchFamily="49" charset="0"/>
              </a:rPr>
              <a:t>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 b="1">
                <a:solidFill>
                  <a:srgbClr val="C00000"/>
                </a:solidFill>
                <a:latin typeface="Fira Code" panose="020B0809050000020004" pitchFamily="49" charset="0"/>
              </a:rPr>
              <a:t>框架</a:t>
            </a:r>
            <a:r>
              <a:rPr lang="zh-CN" altLang="en-US">
                <a:latin typeface="Fira Code" panose="020B0809050000020004" pitchFamily="49" charset="0"/>
              </a:rPr>
              <a:t>。 （官方：</a:t>
            </a:r>
            <a:r>
              <a:rPr lang="en-US" altLang="zh-CN">
                <a:latin typeface="Fira Code" panose="020B0809050000020004" pitchFamily="49" charset="0"/>
                <a:hlinkClick r:id="rId2"/>
              </a:rPr>
              <a:t>https://cn.vuejs.org/</a:t>
            </a:r>
            <a:r>
              <a:rPr lang="zh-CN" altLang="en-US">
                <a:latin typeface="Fira Code" panose="020B0809050000020004" pitchFamily="49" charset="0"/>
              </a:rPr>
              <a:t>）</a:t>
            </a:r>
            <a:endParaRPr lang="en-US" altLang="zh-CN">
              <a:latin typeface="Fira Code" panose="020B0809050000020004" pitchFamily="49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框架：就是一套完整的项目解决方案，用于快速构建项目 。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优点：大大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提升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前端项目的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开发效率 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。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缺点：需要理解记忆框架的使用规则 。（参照官网）</a:t>
            </a:r>
          </a:p>
          <a:p>
            <a:endParaRPr lang="zh-CN" altLang="en-US"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10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生命周期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5F3389-B0E4-1D61-15F6-47E4DA9EA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04" y="1348083"/>
            <a:ext cx="10504591" cy="455015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647F34CB-7A61-9B51-4D8F-EBDE58F61A6C}"/>
              </a:ext>
            </a:extLst>
          </p:cNvPr>
          <p:cNvSpPr/>
          <p:nvPr/>
        </p:nvSpPr>
        <p:spPr>
          <a:xfrm>
            <a:off x="764589" y="1281952"/>
            <a:ext cx="10504590" cy="4706471"/>
          </a:xfrm>
          <a:prstGeom prst="roundRect">
            <a:avLst>
              <a:gd name="adj" fmla="val 1951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727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05FAB7-4BEE-0617-A228-CDEA017EF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生命周期的八个阶段：每触发一个生命周期事件，会自动执行一个生命周期方法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(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钩子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E450CC3-3019-23DE-53B7-394B7ADF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生命周期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C935AD-6622-B26D-109A-B8909C83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55" y="1729300"/>
            <a:ext cx="4224236" cy="3750273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28D6D8E-0170-5D39-2F27-F08AEA053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79537"/>
              </p:ext>
            </p:extLst>
          </p:nvPr>
        </p:nvGraphicFramePr>
        <p:xfrm>
          <a:off x="936185" y="1703669"/>
          <a:ext cx="4298117" cy="38036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8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9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6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Fira Code" panose="020B0809050000020004" pitchFamily="49" charset="0"/>
                        </a:rPr>
                        <a:t>状态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Fira Code" panose="020B0809050000020004" pitchFamily="49" charset="0"/>
                        </a:rPr>
                        <a:t>阶段周期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beforeCreate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创建前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created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创建后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beforeMount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载入前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mounted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挂载完成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beforeUpdate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数据更新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前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updated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数据更新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后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beforeUnmount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组件销毁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前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6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</a:rPr>
                        <a:t>unmounted</a:t>
                      </a:r>
                      <a:endParaRPr lang="zh-CN" alt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Fira Code" panose="020B0809050000020004" pitchFamily="49" charset="0"/>
                        <a:ea typeface="微软雅黑" panose="020B0503020204020204" pitchFamily="34" charset="-122"/>
                      </a:endParaRPr>
                    </a:p>
                  </a:txBody>
                  <a:tcPr marL="86034" marR="86034" marT="43015" marB="4301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组件销毁</a:t>
                      </a:r>
                      <a:r>
                        <a:rPr lang="zh-CN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后</a:t>
                      </a:r>
                    </a:p>
                  </a:txBody>
                  <a:tcPr marL="86034" marR="86034" marT="43015" marB="4301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F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组合 10">
            <a:extLst>
              <a:ext uri="{FF2B5EF4-FFF2-40B4-BE49-F238E27FC236}">
                <a16:creationId xmlns:a16="http://schemas.microsoft.com/office/drawing/2014/main" id="{2620DF2E-84AA-6A25-8F4C-D07A1AB17A39}"/>
              </a:ext>
            </a:extLst>
          </p:cNvPr>
          <p:cNvGrpSpPr/>
          <p:nvPr/>
        </p:nvGrpSpPr>
        <p:grpSpPr>
          <a:xfrm>
            <a:off x="5880847" y="1739937"/>
            <a:ext cx="5552011" cy="3803615"/>
            <a:chOff x="2297722" y="3660322"/>
            <a:chExt cx="4421203" cy="380361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C13ED9B-06BC-0639-795D-3D5E18B7067D}"/>
                </a:ext>
              </a:extLst>
            </p:cNvPr>
            <p:cNvSpPr/>
            <p:nvPr/>
          </p:nvSpPr>
          <p:spPr>
            <a:xfrm>
              <a:off x="2297726" y="3660323"/>
              <a:ext cx="4421199" cy="3803614"/>
            </a:xfrm>
            <a:prstGeom prst="roundRect">
              <a:avLst>
                <a:gd name="adj" fmla="val 168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type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"module"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import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{ createApp }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from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'https://.../vue.esm-browser.js'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const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app = createApp({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data()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return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 message: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"Hello Vue"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},</a:t>
              </a:r>
              <a:b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</a:b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</a:t>
              </a:r>
              <a:r>
                <a:rPr lang="en-US" altLang="zh-CN" sz="11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//</a:t>
              </a:r>
              <a:r>
                <a:rPr lang="zh-CN" altLang="en-US" sz="11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生命周期</a:t>
              </a:r>
              <a:r>
                <a:rPr lang="en-US" altLang="zh-CN" sz="11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-</a:t>
              </a:r>
              <a:r>
                <a:rPr lang="zh-CN" altLang="en-US" sz="11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钩子函数</a:t>
              </a:r>
              <a:r>
                <a:rPr lang="zh-CN" altLang="en-US" sz="1100" b="0">
                  <a:solidFill>
                    <a:srgbClr val="008000"/>
                  </a:solidFill>
                  <a:effectLst/>
                </a:rPr>
                <a:t> </a:t>
              </a:r>
              <a:r>
                <a:rPr lang="en-US" altLang="zh-CN" sz="11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mounted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mounted()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console.log(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'Vue</a:t>
              </a:r>
              <a:r>
                <a:rPr lang="zh-CN" altLang="en-US" sz="1100">
                  <a:solidFill>
                    <a:srgbClr val="A31515"/>
                  </a:solidFill>
                  <a:ea typeface="Fira Code" panose="020B0809050000020004" pitchFamily="49" charset="0"/>
                </a:rPr>
                <a:t>挂载完毕</a:t>
              </a:r>
              <a:r>
                <a:rPr lang="en-US" altLang="zh-CN" sz="1100">
                  <a:solidFill>
                    <a:srgbClr val="A31515"/>
                  </a:solidFill>
                  <a:ea typeface="Fira Code" panose="020B0809050000020004" pitchFamily="49" charset="0"/>
                </a:rPr>
                <a:t>, </a:t>
              </a:r>
              <a:r>
                <a:rPr lang="zh-CN" altLang="en-US" sz="1100">
                  <a:solidFill>
                    <a:srgbClr val="A31515"/>
                  </a:solidFill>
                  <a:ea typeface="Fira Code" panose="020B0809050000020004" pitchFamily="49" charset="0"/>
                </a:rPr>
                <a:t>发送请求获取数据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 ...'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}).mount(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"#app"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&lt;/script&gt;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6C638481-3395-CEDF-4DAE-C61CBFA025B1}"/>
                </a:ext>
              </a:extLst>
            </p:cNvPr>
            <p:cNvSpPr/>
            <p:nvPr/>
          </p:nvSpPr>
          <p:spPr>
            <a:xfrm>
              <a:off x="2297722" y="3660322"/>
              <a:ext cx="4421199" cy="242455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CBD8570-177C-652C-4012-600A1F1AF3BD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04077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3395E4C-4DA0-778B-C4E9-7C67B0307413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04077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C8EB139-1720-0510-82E9-C2AB68770923}"/>
                </a:ext>
              </a:extLst>
            </p:cNvPr>
            <p:cNvSpPr/>
            <p:nvPr/>
          </p:nvSpPr>
          <p:spPr>
            <a:xfrm>
              <a:off x="2590800" y="3713662"/>
              <a:ext cx="104077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FA284EC-1C64-1864-12CF-EF51C88B9C07}"/>
              </a:ext>
            </a:extLst>
          </p:cNvPr>
          <p:cNvSpPr/>
          <p:nvPr/>
        </p:nvSpPr>
        <p:spPr>
          <a:xfrm>
            <a:off x="936180" y="1703669"/>
            <a:ext cx="4298122" cy="3803613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46D000-FBEE-4966-E375-95B42143CC15}"/>
              </a:ext>
            </a:extLst>
          </p:cNvPr>
          <p:cNvSpPr/>
          <p:nvPr/>
        </p:nvSpPr>
        <p:spPr>
          <a:xfrm>
            <a:off x="5880847" y="4032252"/>
            <a:ext cx="5552006" cy="1006764"/>
          </a:xfrm>
          <a:prstGeom prst="rect">
            <a:avLst/>
          </a:prstGeom>
          <a:solidFill>
            <a:srgbClr val="42B8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06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BADFFAC-611E-B794-D1B7-D64891FCFF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2995" y="1470831"/>
            <a:ext cx="5616653" cy="279636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Vue</a:t>
            </a:r>
            <a:r>
              <a:rPr lang="zh-CN" altLang="en-US" sz="1800"/>
              <a:t>生命周期共分为几个阶段 ？</a:t>
            </a:r>
            <a:endParaRPr lang="en-US" altLang="zh-CN" sz="1800"/>
          </a:p>
          <a:p>
            <a:pPr marL="342900" indent="-342900">
              <a:buFont typeface="+mj-lt"/>
              <a:buAutoNum type="arabicPeriod"/>
            </a:pPr>
            <a:endParaRPr lang="en-US" altLang="zh-CN" sz="180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Vue</a:t>
            </a:r>
            <a:r>
              <a:rPr lang="zh-CN" altLang="en-US" sz="1800"/>
              <a:t>生命周期典型的应用场景 ？</a:t>
            </a: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E73C7E85-959C-3CC3-B4FC-E87BDB089115}"/>
              </a:ext>
            </a:extLst>
          </p:cNvPr>
          <p:cNvSpPr txBox="1">
            <a:spLocks/>
          </p:cNvSpPr>
          <p:nvPr/>
        </p:nvSpPr>
        <p:spPr>
          <a:xfrm>
            <a:off x="3679397" y="2635927"/>
            <a:ext cx="5760538" cy="466175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00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latin typeface="+mn-ea"/>
                <a:cs typeface="阿里巴巴普惠体" panose="00020600040101010101" pitchFamily="18" charset="-122"/>
              </a:rPr>
              <a:t>共分为八个阶段 。</a:t>
            </a:r>
            <a:endParaRPr lang="en-US" altLang="zh-CN" sz="1600">
              <a:latin typeface="+mn-ea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D540E80A-6A26-807F-B808-D1DF4A7473A8}"/>
              </a:ext>
            </a:extLst>
          </p:cNvPr>
          <p:cNvSpPr txBox="1">
            <a:spLocks/>
          </p:cNvSpPr>
          <p:nvPr/>
        </p:nvSpPr>
        <p:spPr>
          <a:xfrm>
            <a:off x="3679397" y="3805741"/>
            <a:ext cx="6273722" cy="466175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2939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latin typeface="+mn-ea"/>
                <a:cs typeface="阿里巴巴普惠体" panose="00020600040101010101" pitchFamily="18" charset="-122"/>
              </a:rPr>
              <a:t>在页面加载完毕时，发起异步请求，加载数据，渲染页面。</a:t>
            </a:r>
            <a:endParaRPr lang="en-US" altLang="zh-CN" sz="1600">
              <a:latin typeface="+mn-ea"/>
              <a:cs typeface="阿里巴巴普惠体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0260011-45A6-AE95-8632-959594D8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14"/>
          <a:stretch/>
        </p:blipFill>
        <p:spPr>
          <a:xfrm>
            <a:off x="8036430" y="500133"/>
            <a:ext cx="3964006" cy="3064973"/>
          </a:xfrm>
          <a:prstGeom prst="roundRect">
            <a:avLst>
              <a:gd name="adj" fmla="val 873"/>
            </a:avLst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2AC7041-0BFA-9C50-84CE-5ABB339A680D}"/>
              </a:ext>
            </a:extLst>
          </p:cNvPr>
          <p:cNvSpPr/>
          <p:nvPr/>
        </p:nvSpPr>
        <p:spPr>
          <a:xfrm>
            <a:off x="8036430" y="2232624"/>
            <a:ext cx="3964006" cy="902167"/>
          </a:xfrm>
          <a:prstGeom prst="rect">
            <a:avLst/>
          </a:prstGeom>
          <a:solidFill>
            <a:srgbClr val="42B88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1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5505CB-02BD-2FC9-EF90-D1AA54F20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Vue </a:t>
            </a:r>
            <a:r>
              <a:rPr lang="zh-CN" altLang="en-US">
                <a:latin typeface="+mn-lt"/>
              </a:rPr>
              <a:t>快速入门</a:t>
            </a:r>
            <a:endParaRPr lang="en-US" altLang="zh-CN">
              <a:latin typeface="+mn-lt"/>
            </a:endParaRPr>
          </a:p>
          <a:p>
            <a:r>
              <a:rPr lang="en-US" altLang="zh-CN">
                <a:latin typeface="+mn-lt"/>
              </a:rPr>
              <a:t>Vue </a:t>
            </a:r>
            <a:r>
              <a:rPr lang="zh-CN" altLang="en-US">
                <a:latin typeface="+mn-lt"/>
              </a:rPr>
              <a:t>常用指令</a:t>
            </a:r>
            <a:endParaRPr lang="en-US" altLang="zh-CN">
              <a:latin typeface="+mn-lt"/>
            </a:endParaRPr>
          </a:p>
          <a:p>
            <a:r>
              <a:rPr lang="en-US" altLang="zh-CN">
                <a:latin typeface="+mn-lt"/>
              </a:rPr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149791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2C69F-AB23-DC4C-32F1-52E97A10FF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Vue </a:t>
            </a:r>
            <a:r>
              <a:rPr lang="zh-CN" altLang="en-US"/>
              <a:t>快速入门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84E3D2-C1D1-A679-8123-0BC5641DA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62F5E8-AE49-CBAE-9A64-0CCFCEDD1E30}"/>
              </a:ext>
            </a:extLst>
          </p:cNvPr>
          <p:cNvSpPr txBox="1"/>
          <p:nvPr/>
        </p:nvSpPr>
        <p:spPr>
          <a:xfrm>
            <a:off x="5979458" y="342900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rgbClr val="42B883"/>
                </a:solidFill>
                <a:latin typeface="沐瑶随心手写体" panose="02010600010101010101" pitchFamily="2" charset="-122"/>
                <a:ea typeface="沐瑶随心手写体" panose="02010600010101010101" pitchFamily="2" charset="-122"/>
              </a:rPr>
              <a:t>基于数据渲染出用户看到的页面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477C4F-28B7-5255-B3F7-4408A158C2C6}"/>
              </a:ext>
            </a:extLst>
          </p:cNvPr>
          <p:cNvSpPr txBox="1"/>
          <p:nvPr/>
        </p:nvSpPr>
        <p:spPr>
          <a:xfrm>
            <a:off x="7415748" y="395222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rgbClr val="42B883"/>
                </a:solidFill>
                <a:latin typeface="沐瑶随心手写体" panose="02010600010101010101" pitchFamily="2" charset="-122"/>
                <a:ea typeface="沐瑶随心手写体" panose="02010600010101010101" pitchFamily="2" charset="-122"/>
              </a:rPr>
              <a:t>数据驱动视图</a:t>
            </a:r>
          </a:p>
        </p:txBody>
      </p:sp>
    </p:spTree>
    <p:extLst>
      <p:ext uri="{BB962C8B-B14F-4D97-AF65-F5344CB8AC3E}">
        <p14:creationId xmlns:p14="http://schemas.microsoft.com/office/powerpoint/2010/main" val="215469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5A11BD1-8A94-8675-4CFE-133CC48FB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快速入门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2F7FAF6-A6CD-2CC4-64BE-988BA1B60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812" y="1024932"/>
            <a:ext cx="4186517" cy="4780556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/>
              <a:t>准备</a:t>
            </a:r>
            <a:endParaRPr lang="en-US" altLang="zh-CN"/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cs typeface="阿里巴巴普惠体" panose="00020600040101010101" pitchFamily="18" charset="-122"/>
              </a:rPr>
              <a:t>引入</a:t>
            </a:r>
            <a:r>
              <a:rPr lang="en-US" altLang="zh-CN" sz="1400" b="0">
                <a:cs typeface="阿里巴巴普惠体" panose="00020600040101010101" pitchFamily="18" charset="-122"/>
              </a:rPr>
              <a:t>Vue</a:t>
            </a:r>
            <a:r>
              <a:rPr lang="zh-CN" altLang="en-US" sz="1400" b="0">
                <a:cs typeface="阿里巴巴普惠体" panose="00020600040101010101" pitchFamily="18" charset="-122"/>
              </a:rPr>
              <a:t>模块（官方提供）</a:t>
            </a:r>
            <a:endParaRPr lang="en-US" altLang="zh-CN" sz="1400" b="0"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cs typeface="阿里巴巴普惠体" panose="00020600040101010101" pitchFamily="18" charset="-122"/>
              </a:rPr>
              <a:t>创建</a:t>
            </a:r>
            <a:r>
              <a:rPr lang="en-US" altLang="zh-CN" sz="1400" b="0">
                <a:cs typeface="阿里巴巴普惠体" panose="00020600040101010101" pitchFamily="18" charset="-122"/>
              </a:rPr>
              <a:t>Vue</a:t>
            </a:r>
            <a:r>
              <a:rPr lang="zh-CN" altLang="en-US" sz="1400" b="0">
                <a:cs typeface="阿里巴巴普惠体" panose="00020600040101010101" pitchFamily="18" charset="-122"/>
              </a:rPr>
              <a:t>程序的应用实例，控制视图的元素</a:t>
            </a:r>
            <a:endParaRPr lang="en-US" altLang="zh-CN" sz="1400" b="0"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cs typeface="阿里巴巴普惠体" panose="00020600040101010101" pitchFamily="18" charset="-122"/>
              </a:rPr>
              <a:t>准备元素</a:t>
            </a:r>
            <a:r>
              <a:rPr lang="en-US" altLang="zh-CN" sz="1400" b="0">
                <a:cs typeface="阿里巴巴普惠体" panose="00020600040101010101" pitchFamily="18" charset="-122"/>
              </a:rPr>
              <a:t>(div)</a:t>
            </a:r>
            <a:r>
              <a:rPr lang="zh-CN" altLang="en-US" sz="1400" b="0">
                <a:cs typeface="阿里巴巴普惠体" panose="00020600040101010101" pitchFamily="18" charset="-122"/>
              </a:rPr>
              <a:t>，被</a:t>
            </a:r>
            <a:r>
              <a:rPr lang="en-US" altLang="zh-CN" sz="1400" b="0">
                <a:cs typeface="阿里巴巴普惠体" panose="00020600040101010101" pitchFamily="18" charset="-122"/>
              </a:rPr>
              <a:t>Vue</a:t>
            </a:r>
            <a:r>
              <a:rPr lang="zh-CN" altLang="en-US" sz="1400" b="0">
                <a:cs typeface="阿里巴巴普惠体" panose="00020600040101010101" pitchFamily="18" charset="-122"/>
              </a:rPr>
              <a:t>控制</a:t>
            </a:r>
            <a:endParaRPr lang="en-US" altLang="zh-CN" sz="1600"/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cs typeface="阿里巴巴普惠体" panose="00020600040101010101" pitchFamily="18" charset="-122"/>
              </a:rPr>
              <a:t>数据驱动视图</a:t>
            </a:r>
            <a:endParaRPr lang="en-US" altLang="zh-CN" sz="1667" b="0">
              <a:solidFill>
                <a:schemeClr val="tx1">
                  <a:lumMod val="85000"/>
                  <a:lumOff val="15000"/>
                </a:schemeClr>
              </a:solidFill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cs typeface="阿里巴巴普惠体" panose="00020600040101010101" pitchFamily="18" charset="-122"/>
              </a:rPr>
              <a:t>准备数据</a:t>
            </a:r>
            <a:endParaRPr lang="en-US" altLang="zh-CN" sz="1400" b="0"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b="0">
                <a:cs typeface="阿里巴巴普惠体" panose="00020600040101010101" pitchFamily="18" charset="-122"/>
              </a:rPr>
              <a:t>通过插值表达式渲染页面</a:t>
            </a:r>
            <a:endParaRPr lang="en-US" altLang="zh-CN" sz="1400" b="0"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6326B5B-FEF7-86EB-29C4-B374E864942D}"/>
              </a:ext>
            </a:extLst>
          </p:cNvPr>
          <p:cNvSpPr/>
          <p:nvPr/>
        </p:nvSpPr>
        <p:spPr>
          <a:xfrm>
            <a:off x="4886428" y="1308554"/>
            <a:ext cx="2478270" cy="427890"/>
          </a:xfrm>
          <a:prstGeom prst="roundRect">
            <a:avLst>
              <a:gd name="adj" fmla="val 11033"/>
            </a:avLst>
          </a:prstGeom>
          <a:solidFill>
            <a:srgbClr val="F6F6F6"/>
          </a:solidFill>
          <a:ln w="31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message: </a:t>
            </a:r>
            <a:r>
              <a:rPr lang="en-US" altLang="zh-CN" sz="1100" b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'Hello Vue'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88616AD-B9CC-EFF8-D5C3-E48BCF6199BC}"/>
              </a:ext>
            </a:extLst>
          </p:cNvPr>
          <p:cNvCxnSpPr>
            <a:cxnSpLocks/>
          </p:cNvCxnSpPr>
          <p:nvPr/>
        </p:nvCxnSpPr>
        <p:spPr>
          <a:xfrm>
            <a:off x="7481015" y="1513534"/>
            <a:ext cx="1045100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7E42859B-22AD-111A-1673-D8F760C6B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870" y="878652"/>
            <a:ext cx="3085780" cy="1367856"/>
          </a:xfrm>
          <a:prstGeom prst="roundRect">
            <a:avLst>
              <a:gd name="adj" fmla="val 2705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!!组合 13">
            <a:extLst>
              <a:ext uri="{FF2B5EF4-FFF2-40B4-BE49-F238E27FC236}">
                <a16:creationId xmlns:a16="http://schemas.microsoft.com/office/drawing/2014/main" id="{27E9A8B7-505E-42FB-9628-EBEACC9E6AE4}"/>
              </a:ext>
            </a:extLst>
          </p:cNvPr>
          <p:cNvGrpSpPr/>
          <p:nvPr/>
        </p:nvGrpSpPr>
        <p:grpSpPr>
          <a:xfrm>
            <a:off x="4850050" y="2895608"/>
            <a:ext cx="6845926" cy="3641560"/>
            <a:chOff x="2537161" y="3030070"/>
            <a:chExt cx="6845926" cy="3641560"/>
          </a:xfrm>
        </p:grpSpPr>
        <p:grpSp>
          <p:nvGrpSpPr>
            <p:cNvPr id="21" name="!!组合 9">
              <a:extLst>
                <a:ext uri="{FF2B5EF4-FFF2-40B4-BE49-F238E27FC236}">
                  <a16:creationId xmlns:a16="http://schemas.microsoft.com/office/drawing/2014/main" id="{50BD8E0C-5255-8874-8FA2-039574FF1783}"/>
                </a:ext>
              </a:extLst>
            </p:cNvPr>
            <p:cNvGrpSpPr/>
            <p:nvPr/>
          </p:nvGrpSpPr>
          <p:grpSpPr>
            <a:xfrm>
              <a:off x="2537161" y="3048001"/>
              <a:ext cx="6824601" cy="3623629"/>
              <a:chOff x="2297722" y="3660321"/>
              <a:chExt cx="6824601" cy="3623629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92D3A9D-7DC1-3DA4-58BF-6AB5D127722B}"/>
                  </a:ext>
                </a:extLst>
              </p:cNvPr>
              <p:cNvSpPr/>
              <p:nvPr/>
            </p:nvSpPr>
            <p:spPr>
              <a:xfrm>
                <a:off x="2297723" y="3660321"/>
                <a:ext cx="6824600" cy="3623629"/>
              </a:xfrm>
              <a:prstGeom prst="roundRect">
                <a:avLst>
                  <a:gd name="adj" fmla="val 2652"/>
                </a:avLst>
              </a:prstGeom>
              <a:solidFill>
                <a:srgbClr val="F6F6F6"/>
              </a:solidFill>
              <a:ln w="3175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80000" rIns="36000" bIns="0" rtlCol="0" anchor="ctr"/>
              <a:lstStyle/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lang="en-US" altLang="zh-CN" sz="1100" b="0">
                    <a:solidFill>
                      <a:srgbClr val="000000"/>
                    </a:solidFill>
                    <a:effectLst/>
                    <a:ea typeface="Fira Code" panose="020B0809050000020004" pitchFamily="49" charset="0"/>
                  </a:rPr>
                </a:b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endParaRPr>
              </a:p>
            </p:txBody>
          </p:sp>
          <p:sp>
            <p:nvSpPr>
              <p:cNvPr id="24" name="矩形: 圆顶角 23">
                <a:extLst>
                  <a:ext uri="{FF2B5EF4-FFF2-40B4-BE49-F238E27FC236}">
                    <a16:creationId xmlns:a16="http://schemas.microsoft.com/office/drawing/2014/main" id="{3C813BE4-0F2C-58A7-4D56-B15F262C6754}"/>
                  </a:ext>
                </a:extLst>
              </p:cNvPr>
              <p:cNvSpPr/>
              <p:nvPr/>
            </p:nvSpPr>
            <p:spPr>
              <a:xfrm>
                <a:off x="2297722" y="3660322"/>
                <a:ext cx="6824600" cy="270190"/>
              </a:xfrm>
              <a:prstGeom prst="round2SameRect">
                <a:avLst>
                  <a:gd name="adj1" fmla="val 26923"/>
                  <a:gd name="adj2" fmla="val 0"/>
                </a:avLst>
              </a:prstGeom>
              <a:solidFill>
                <a:srgbClr val="BCBCB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412AFE8-65B3-3D4A-0315-DD42BF9AD4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820" y="3713662"/>
                <a:ext cx="121920" cy="121920"/>
              </a:xfrm>
              <a:prstGeom prst="ellipse">
                <a:avLst/>
              </a:prstGeom>
              <a:solidFill>
                <a:srgbClr val="FE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26E03A2-69FA-26D5-42B3-4A6084188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11780" y="3713662"/>
                <a:ext cx="121920" cy="121920"/>
              </a:xfrm>
              <a:prstGeom prst="ellipse">
                <a:avLst/>
              </a:prstGeom>
              <a:solidFill>
                <a:srgbClr val="2FC1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E724F32A-84C6-2A5A-0273-4AFC9442B773}"/>
                  </a:ext>
                </a:extLst>
              </p:cNvPr>
              <p:cNvSpPr/>
              <p:nvPr/>
            </p:nvSpPr>
            <p:spPr>
              <a:xfrm>
                <a:off x="2590800" y="3713662"/>
                <a:ext cx="121920" cy="121920"/>
              </a:xfrm>
              <a:prstGeom prst="ellipse">
                <a:avLst/>
              </a:prstGeom>
              <a:solidFill>
                <a:srgbClr val="FFC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10D5095-CD37-F332-3D36-F78BCC861413}"/>
                </a:ext>
              </a:extLst>
            </p:cNvPr>
            <p:cNvSpPr txBox="1"/>
            <p:nvPr/>
          </p:nvSpPr>
          <p:spPr>
            <a:xfrm>
              <a:off x="7276420" y="3030070"/>
              <a:ext cx="21066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bg1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01.Vue</a:t>
              </a:r>
              <a:r>
                <a:rPr lang="zh-CN" altLang="en-US" sz="1400">
                  <a:solidFill>
                    <a:schemeClr val="bg1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快速入门</a:t>
              </a:r>
              <a:r>
                <a:rPr lang="en-US" altLang="zh-CN" sz="1400">
                  <a:solidFill>
                    <a:schemeClr val="bg1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.html</a:t>
              </a:r>
              <a:endParaRPr lang="zh-CN" altLang="en-US" sz="1400" dirty="0">
                <a:solidFill>
                  <a:schemeClr val="bg1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94A2BE0-7AB5-E92B-04F3-9BD7749EEFE2}"/>
              </a:ext>
            </a:extLst>
          </p:cNvPr>
          <p:cNvSpPr/>
          <p:nvPr/>
        </p:nvSpPr>
        <p:spPr>
          <a:xfrm>
            <a:off x="4897444" y="3941496"/>
            <a:ext cx="6777206" cy="2522941"/>
          </a:xfrm>
          <a:prstGeom prst="roundRect">
            <a:avLst>
              <a:gd name="adj" fmla="val 0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&lt;script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E50000"/>
                </a:solidFill>
                <a:effectLst/>
                <a:ea typeface="Fira Code" panose="020B0809050000020004" pitchFamily="49" charset="0"/>
              </a:rPr>
              <a:t>type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=</a:t>
            </a:r>
            <a:r>
              <a:rPr lang="en-US" altLang="zh-CN" sz="1100" b="0">
                <a:solidFill>
                  <a:srgbClr val="0000FF"/>
                </a:solidFill>
                <a:effectLst/>
                <a:ea typeface="Fira Code" panose="020B0809050000020004" pitchFamily="49" charset="0"/>
              </a:rPr>
              <a:t>"module"</a:t>
            </a: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&gt;</a:t>
            </a:r>
            <a:endParaRPr lang="en-US" altLang="zh-CN" sz="11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  <a:r>
              <a:rPr lang="en-US" altLang="zh-CN" sz="1100" b="0">
                <a:solidFill>
                  <a:srgbClr val="0000FF"/>
                </a:solidFill>
                <a:effectLst/>
                <a:ea typeface="Fira Code" panose="020B0809050000020004" pitchFamily="49" charset="0"/>
              </a:rPr>
              <a:t>import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{ createApp } </a:t>
            </a:r>
            <a:r>
              <a:rPr lang="en-US" altLang="zh-CN" sz="1100" b="0">
                <a:solidFill>
                  <a:srgbClr val="0000FF"/>
                </a:solidFill>
                <a:effectLst/>
                <a:ea typeface="Fira Code" panose="020B0809050000020004" pitchFamily="49" charset="0"/>
              </a:rPr>
              <a:t>from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A31515"/>
                </a:solidFill>
                <a:effectLst/>
                <a:ea typeface="Fira Code" panose="020B0809050000020004" pitchFamily="49" charset="0"/>
              </a:rPr>
              <a:t>'https://unpkg.com/vue@3/dist/vue.esm-browser.js'</a:t>
            </a:r>
            <a:r>
              <a:rPr lang="en-US" altLang="zh-CN" sz="11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Fira Code" panose="020B0809050000020004" pitchFamily="49" charset="0"/>
              </a:rPr>
              <a:t>;</a:t>
            </a:r>
            <a:b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</a:b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&lt;/script&gt;</a:t>
            </a:r>
            <a:endParaRPr lang="en-US" altLang="zh-CN" sz="11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9ABC48C-BFBB-A3A6-625D-A37C492BAFD1}"/>
              </a:ext>
            </a:extLst>
          </p:cNvPr>
          <p:cNvSpPr/>
          <p:nvPr/>
        </p:nvSpPr>
        <p:spPr>
          <a:xfrm>
            <a:off x="4895252" y="3214389"/>
            <a:ext cx="6642323" cy="693430"/>
          </a:xfrm>
          <a:prstGeom prst="roundRect">
            <a:avLst>
              <a:gd name="adj" fmla="val 2652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&lt;div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</a:t>
            </a:r>
            <a:r>
              <a:rPr lang="en-US" altLang="zh-CN" sz="1100" b="0">
                <a:solidFill>
                  <a:srgbClr val="E50000"/>
                </a:solidFill>
                <a:effectLst/>
                <a:ea typeface="Fira Code" panose="020B0809050000020004" pitchFamily="49" charset="0"/>
              </a:rPr>
              <a:t>id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=</a:t>
            </a:r>
            <a:r>
              <a:rPr lang="en-US" altLang="zh-CN" sz="1100" b="0">
                <a:solidFill>
                  <a:srgbClr val="0000FF"/>
                </a:solidFill>
                <a:effectLst/>
                <a:ea typeface="Fira Code" panose="020B0809050000020004" pitchFamily="49" charset="0"/>
              </a:rPr>
              <a:t>"app"</a:t>
            </a: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zh-CN" sz="11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&lt;/div&gt;</a:t>
            </a:r>
            <a:endParaRPr lang="en-US" altLang="zh-CN" sz="11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5F5208B-5921-AAAE-BA32-33329BF7D2E5}"/>
              </a:ext>
            </a:extLst>
          </p:cNvPr>
          <p:cNvSpPr/>
          <p:nvPr/>
        </p:nvSpPr>
        <p:spPr>
          <a:xfrm>
            <a:off x="4895252" y="4475726"/>
            <a:ext cx="6459141" cy="1709929"/>
          </a:xfrm>
          <a:prstGeom prst="roundRect">
            <a:avLst>
              <a:gd name="adj" fmla="val 0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>
                <a:solidFill>
                  <a:srgbClr val="000000"/>
                </a:solidFill>
                <a:ea typeface="Fira Code" panose="020B0809050000020004" pitchFamily="49" charset="0"/>
              </a:rPr>
              <a:t>  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createApp({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});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87296D76-FA0C-1DC0-A109-4A94D408E89E}"/>
              </a:ext>
            </a:extLst>
          </p:cNvPr>
          <p:cNvSpPr/>
          <p:nvPr/>
        </p:nvSpPr>
        <p:spPr>
          <a:xfrm>
            <a:off x="5256083" y="5929968"/>
            <a:ext cx="3035507" cy="333851"/>
          </a:xfrm>
          <a:prstGeom prst="roundRect">
            <a:avLst>
              <a:gd name="adj" fmla="val 0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.mount(</a:t>
            </a:r>
            <a:r>
              <a:rPr lang="en-US" altLang="zh-CN" sz="1100" b="0">
                <a:solidFill>
                  <a:srgbClr val="A31515"/>
                </a:solidFill>
                <a:effectLst/>
                <a:ea typeface="Fira Code" panose="020B0809050000020004" pitchFamily="49" charset="0"/>
              </a:rPr>
              <a:t>"#app"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);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7FCF986-B11B-8BC4-4705-133E325A3C26}"/>
              </a:ext>
            </a:extLst>
          </p:cNvPr>
          <p:cNvSpPr/>
          <p:nvPr/>
        </p:nvSpPr>
        <p:spPr>
          <a:xfrm>
            <a:off x="4963383" y="4725353"/>
            <a:ext cx="5986307" cy="1225538"/>
          </a:xfrm>
          <a:prstGeom prst="roundRect">
            <a:avLst>
              <a:gd name="adj" fmla="val 0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data() {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 </a:t>
            </a:r>
            <a:r>
              <a:rPr lang="en-US" altLang="zh-CN" sz="1100" b="0">
                <a:solidFill>
                  <a:srgbClr val="0000FF"/>
                </a:solidFill>
                <a:effectLst/>
                <a:ea typeface="Fira Code" panose="020B0809050000020004" pitchFamily="49" charset="0"/>
              </a:rPr>
              <a:t>return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   message: </a:t>
            </a:r>
            <a:r>
              <a:rPr lang="en-US" altLang="zh-CN" sz="1100" b="0">
                <a:solidFill>
                  <a:srgbClr val="A31515"/>
                </a:solidFill>
                <a:effectLst/>
                <a:ea typeface="Fira Code" panose="020B0809050000020004" pitchFamily="49" charset="0"/>
              </a:rPr>
              <a:t>"Hello Vue"</a:t>
            </a:r>
            <a:endParaRPr lang="en-US" altLang="zh-CN" sz="1100" b="0">
              <a:solidFill>
                <a:srgbClr val="000000"/>
              </a:solidFill>
              <a:effectLst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  }</a:t>
            </a:r>
          </a:p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  }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49F5D32-7A1D-F3FE-D0FB-97A75FC4984B}"/>
              </a:ext>
            </a:extLst>
          </p:cNvPr>
          <p:cNvSpPr/>
          <p:nvPr/>
        </p:nvSpPr>
        <p:spPr>
          <a:xfrm>
            <a:off x="4922148" y="3424443"/>
            <a:ext cx="5171419" cy="270190"/>
          </a:xfrm>
          <a:prstGeom prst="roundRect">
            <a:avLst>
              <a:gd name="adj" fmla="val 2652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  </a:t>
            </a: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&lt;h1&gt;</a:t>
            </a:r>
            <a:r>
              <a: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rPr>
              <a:t>{{message}}</a:t>
            </a:r>
            <a:r>
              <a:rPr lang="en-US" altLang="zh-CN" sz="1100" b="0">
                <a:solidFill>
                  <a:srgbClr val="800000"/>
                </a:solidFill>
                <a:effectLst/>
                <a:ea typeface="Fira Code" panose="020B0809050000020004" pitchFamily="49" charset="0"/>
              </a:rPr>
              <a:t>&lt;/h1&gt;</a:t>
            </a:r>
          </a:p>
        </p:txBody>
      </p:sp>
    </p:spTree>
    <p:extLst>
      <p:ext uri="{BB962C8B-B14F-4D97-AF65-F5344CB8AC3E}">
        <p14:creationId xmlns:p14="http://schemas.microsoft.com/office/powerpoint/2010/main" val="33371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BB3B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BB3B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BB3B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BB3B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>
            <a:extLst>
              <a:ext uri="{FF2B5EF4-FFF2-40B4-BE49-F238E27FC236}">
                <a16:creationId xmlns:a16="http://schemas.microsoft.com/office/drawing/2014/main" id="{215EC3AF-CCB2-E6FC-CFE5-07690D2B508B}"/>
              </a:ext>
            </a:extLst>
          </p:cNvPr>
          <p:cNvSpPr txBox="1">
            <a:spLocks/>
          </p:cNvSpPr>
          <p:nvPr/>
        </p:nvSpPr>
        <p:spPr>
          <a:xfrm>
            <a:off x="3858948" y="1448109"/>
            <a:ext cx="5760538" cy="396178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Vue</a:t>
            </a:r>
            <a:r>
              <a:rPr lang="zh-CN" altLang="en-US" sz="1800">
                <a:latin typeface="Fira Code" panose="020B0809050000020004" pitchFamily="49" charset="0"/>
              </a:rPr>
              <a:t>的使用步骤 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?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准备工作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+mn-ea"/>
              <a:cs typeface="阿里巴巴普惠体" panose="00020600040101010101" pitchFamily="18" charset="-122"/>
            </a:endParaRPr>
          </a:p>
          <a:p>
            <a:pPr marL="792000" lvl="3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引入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Vue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模块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+mn-ea"/>
              <a:cs typeface="阿里巴巴普惠体" panose="00020600040101010101" pitchFamily="18" charset="-122"/>
            </a:endParaRPr>
          </a:p>
          <a:p>
            <a:pPr marL="792000" lvl="3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创建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Vue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的应用实例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+mn-ea"/>
              <a:cs typeface="阿里巴巴普惠体" panose="00020600040101010101" pitchFamily="18" charset="-122"/>
            </a:endParaRPr>
          </a:p>
          <a:p>
            <a:pPr marL="792000" lvl="3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定义元素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(div)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，交给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Vue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控制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+mn-ea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数据驱动视图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+mn-ea"/>
              <a:cs typeface="阿里巴巴普惠体" panose="00020600040101010101" pitchFamily="18" charset="-122"/>
            </a:endParaRPr>
          </a:p>
          <a:p>
            <a:pPr marL="792000" lvl="3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准备数据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+mn-ea"/>
              <a:cs typeface="阿里巴巴普惠体" panose="00020600040101010101" pitchFamily="18" charset="-122"/>
            </a:endParaRPr>
          </a:p>
          <a:p>
            <a:pPr marL="792000" lvl="3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+mn-ea"/>
                <a:cs typeface="阿里巴巴普惠体" panose="00020600040101010101" pitchFamily="18" charset="-122"/>
              </a:rPr>
              <a:t>用插值表达式渲染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+mn-ea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27D41-9F3E-E2D8-43D8-22BB8C59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398" y="1872298"/>
            <a:ext cx="4693007" cy="3492149"/>
          </a:xfrm>
          <a:prstGeom prst="roundRect">
            <a:avLst>
              <a:gd name="adj" fmla="val 1551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D1CA47-79B1-CC35-A7D8-5D3802403A71}"/>
              </a:ext>
            </a:extLst>
          </p:cNvPr>
          <p:cNvSpPr/>
          <p:nvPr/>
        </p:nvSpPr>
        <p:spPr>
          <a:xfrm>
            <a:off x="7193398" y="3777696"/>
            <a:ext cx="4693007" cy="11564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F19C66-3036-2702-EDC6-7320F97E3098}"/>
              </a:ext>
            </a:extLst>
          </p:cNvPr>
          <p:cNvSpPr/>
          <p:nvPr/>
        </p:nvSpPr>
        <p:spPr>
          <a:xfrm>
            <a:off x="7193397" y="2101298"/>
            <a:ext cx="4693007" cy="2779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664278-82B9-43F7-5976-896FEF61A01B}"/>
              </a:ext>
            </a:extLst>
          </p:cNvPr>
          <p:cNvSpPr/>
          <p:nvPr/>
        </p:nvSpPr>
        <p:spPr>
          <a:xfrm>
            <a:off x="7193397" y="3768731"/>
            <a:ext cx="4693007" cy="1156447"/>
          </a:xfrm>
          <a:prstGeom prst="rect">
            <a:avLst/>
          </a:prstGeom>
          <a:solidFill>
            <a:srgbClr val="00B05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82AB9D-9742-7B60-57A3-52B27869D540}"/>
              </a:ext>
            </a:extLst>
          </p:cNvPr>
          <p:cNvSpPr/>
          <p:nvPr/>
        </p:nvSpPr>
        <p:spPr>
          <a:xfrm>
            <a:off x="7193397" y="2102030"/>
            <a:ext cx="4693007" cy="304799"/>
          </a:xfrm>
          <a:prstGeom prst="rect">
            <a:avLst/>
          </a:prstGeom>
          <a:solidFill>
            <a:srgbClr val="00B05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48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5505CB-02BD-2FC9-EF90-D1AA54F20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Vue </a:t>
            </a:r>
            <a:r>
              <a:rPr lang="zh-CN" altLang="en-US">
                <a:latin typeface="+mn-lt"/>
              </a:rPr>
              <a:t>快速入门</a:t>
            </a:r>
            <a:endParaRPr lang="en-US" altLang="zh-CN">
              <a:latin typeface="+mn-lt"/>
            </a:endParaRPr>
          </a:p>
          <a:p>
            <a:r>
              <a:rPr lang="en-US" altLang="zh-CN">
                <a:solidFill>
                  <a:srgbClr val="C00000"/>
                </a:solidFill>
                <a:latin typeface="+mn-lt"/>
              </a:rPr>
              <a:t>Vue </a:t>
            </a:r>
            <a:r>
              <a:rPr lang="zh-CN" altLang="en-US">
                <a:solidFill>
                  <a:srgbClr val="C00000"/>
                </a:solidFill>
                <a:latin typeface="+mn-lt"/>
              </a:rPr>
              <a:t>常用指令</a:t>
            </a:r>
            <a:endParaRPr lang="en-US" altLang="zh-CN">
              <a:solidFill>
                <a:srgbClr val="C00000"/>
              </a:solidFill>
              <a:latin typeface="+mn-lt"/>
            </a:endParaRPr>
          </a:p>
          <a:p>
            <a:r>
              <a:rPr lang="en-US" altLang="zh-CN">
                <a:latin typeface="+mn-lt"/>
              </a:rPr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38331910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23439</TotalTime>
  <Words>2839</Words>
  <Application>Microsoft Office PowerPoint</Application>
  <PresentationFormat>宽屏</PresentationFormat>
  <Paragraphs>380</Paragraphs>
  <Slides>43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43</vt:i4>
      </vt:variant>
    </vt:vector>
  </HeadingPairs>
  <TitlesOfParts>
    <vt:vector size="63" baseType="lpstr">
      <vt:lpstr>Alibaba PuHuiTi B</vt:lpstr>
      <vt:lpstr>Roboto Regular</vt:lpstr>
      <vt:lpstr>阿里巴巴普惠体</vt:lpstr>
      <vt:lpstr>阿里巴巴普惠体 Heavy</vt:lpstr>
      <vt:lpstr>阿里巴巴普惠体 Medium</vt:lpstr>
      <vt:lpstr>等线</vt:lpstr>
      <vt:lpstr>汉仪尚巍流云体简</vt:lpstr>
      <vt:lpstr>楷体</vt:lpstr>
      <vt:lpstr>沐瑶随心手写体</vt:lpstr>
      <vt:lpstr>Arial</vt:lpstr>
      <vt:lpstr>Calisto MT</vt:lpstr>
      <vt:lpstr>Consolas</vt:lpstr>
      <vt:lpstr>Fira Code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Web前端开发（AI）</vt:lpstr>
      <vt:lpstr>什么是Vue</vt:lpstr>
      <vt:lpstr>什么是Vue</vt:lpstr>
      <vt:lpstr>什么是Vue</vt:lpstr>
      <vt:lpstr>PowerPoint 演示文稿</vt:lpstr>
      <vt:lpstr>PowerPoint 演示文稿</vt:lpstr>
      <vt:lpstr>Vue快速入门</vt:lpstr>
      <vt:lpstr>PowerPoint 演示文稿</vt:lpstr>
      <vt:lpstr>PowerPoint 演示文稿</vt:lpstr>
      <vt:lpstr>PowerPoint 演示文稿</vt:lpstr>
      <vt:lpstr>常用指令</vt:lpstr>
      <vt:lpstr>员工列表数据渲染展示</vt:lpstr>
      <vt:lpstr>v-for</vt:lpstr>
      <vt:lpstr>员工列表数据渲染展示</vt:lpstr>
      <vt:lpstr>PowerPoint 演示文稿</vt:lpstr>
      <vt:lpstr>员工列表数据渲染展示</vt:lpstr>
      <vt:lpstr>v-bind</vt:lpstr>
      <vt:lpstr>PowerPoint 演示文稿</vt:lpstr>
      <vt:lpstr>员工列表数据渲染展示</vt:lpstr>
      <vt:lpstr>v-if &amp; v-show</vt:lpstr>
      <vt:lpstr>员工列表数据渲染展示</vt:lpstr>
      <vt:lpstr>PowerPoint 演示文稿</vt:lpstr>
      <vt:lpstr>员工列表数据渲染，获取用户输入的条件</vt:lpstr>
      <vt:lpstr>v-model</vt:lpstr>
      <vt:lpstr>v-on</vt:lpstr>
      <vt:lpstr>PowerPoint 演示文稿</vt:lpstr>
      <vt:lpstr>从服务器端动态获取数据渲染展示列表</vt:lpstr>
      <vt:lpstr>PowerPoint 演示文稿</vt:lpstr>
      <vt:lpstr>PowerPoint 演示文稿</vt:lpstr>
      <vt:lpstr>什么是Ajax</vt:lpstr>
      <vt:lpstr>同步与异步</vt:lpstr>
      <vt:lpstr>Axios</vt:lpstr>
      <vt:lpstr>Axios-请求方式别名</vt:lpstr>
      <vt:lpstr>PowerPoint 演示文稿</vt:lpstr>
      <vt:lpstr>PowerPoint 演示文稿</vt:lpstr>
      <vt:lpstr>从服务器端动态获取数据渲染展示列表</vt:lpstr>
      <vt:lpstr>async &amp; await</vt:lpstr>
      <vt:lpstr>PowerPoint 演示文稿</vt:lpstr>
      <vt:lpstr>Vue生命周期</vt:lpstr>
      <vt:lpstr>Vue生命周期</vt:lpstr>
      <vt:lpstr>Vue生命周期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M8242</cp:lastModifiedBy>
  <cp:revision>2444</cp:revision>
  <cp:lastPrinted>2022-05-29T16:00:00Z</cp:lastPrinted>
  <dcterms:created xsi:type="dcterms:W3CDTF">2022-05-29T16:00:00Z</dcterms:created>
  <dcterms:modified xsi:type="dcterms:W3CDTF">2024-09-21T14:24:52Z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